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304" r:id="rId5"/>
    <p:sldId id="30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307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309" r:id="rId31"/>
    <p:sldId id="311" r:id="rId32"/>
    <p:sldId id="312" r:id="rId33"/>
    <p:sldId id="283" r:id="rId34"/>
    <p:sldId id="284" r:id="rId35"/>
    <p:sldId id="285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6" d="100"/>
          <a:sy n="76" d="100"/>
        </p:scale>
        <p:origin x="-1206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2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1/13/2014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Family and Consumer Sciences (FCS)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2014-15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a Baby home for the night!!</a:t>
            </a:r>
            <a:endParaRPr lang="en-US" dirty="0"/>
          </a:p>
        </p:txBody>
      </p:sp>
      <p:pic>
        <p:nvPicPr>
          <p:cNvPr id="4" name="Picture 5" descr="3F1A657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195" y="1554163"/>
            <a:ext cx="8212010" cy="4525962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Fashion and Interior Design – </a:t>
            </a:r>
            <a:r>
              <a:rPr lang="en-US" dirty="0" smtClean="0">
                <a:solidFill>
                  <a:srgbClr val="C00000"/>
                </a:solidFill>
              </a:rPr>
              <a:t>9-12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Explore the world of fashion and interior design!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Learn about clothing and textile design, fashion history,  fabrics, basic sewing techniques, dressing for your body type and choosing colors that complement you.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Interior design </a:t>
            </a:r>
            <a:r>
              <a:rPr lang="en-US" dirty="0">
                <a:solidFill>
                  <a:schemeClr val="tx1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Includes  the basics of decorating, the use of color, texture, and patterns to create a mood in a room.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Students will design and create projects, hear guest speakers, go on field trips and explore career options.</a:t>
            </a:r>
            <a:endParaRPr lang="en-US" dirty="0">
              <a:solidFill>
                <a:schemeClr val="tx1"/>
              </a:solidFill>
              <a:latin typeface="Arial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Documents and Settings\mctmar.WILSONSD\Local Settings\Temporary Internet Files\Content.IE5\3ER9T1GX\MPj04441440000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671487">
            <a:off x="5973096" y="478724"/>
            <a:ext cx="3020866" cy="4525962"/>
          </a:xfrm>
          <a:prstGeom prst="rect">
            <a:avLst/>
          </a:prstGeom>
          <a:noFill/>
        </p:spPr>
      </p:pic>
      <p:pic>
        <p:nvPicPr>
          <p:cNvPr id="6" name="Picture 3" descr="C:\Documents and Settings\mctmar.WILSONSD\Local Settings\Temporary Internet Files\Content.IE5\84GK4112\MPj0439249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115992">
            <a:off x="604110" y="2115983"/>
            <a:ext cx="3124200" cy="4665473"/>
          </a:xfrm>
          <a:prstGeom prst="rect">
            <a:avLst/>
          </a:prstGeom>
          <a:noFill/>
        </p:spPr>
      </p:pic>
      <p:pic>
        <p:nvPicPr>
          <p:cNvPr id="7" name="Picture 6" descr="C:\Documents and Settings\mctmar.WILSONSD\Local Settings\Temporary Internet Files\Content.IE5\KF4NJOLM\MCj008982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4343400"/>
            <a:ext cx="3200400" cy="2693631"/>
          </a:xfrm>
          <a:prstGeom prst="rect">
            <a:avLst/>
          </a:prstGeom>
          <a:noFill/>
        </p:spPr>
      </p:pic>
      <p:pic>
        <p:nvPicPr>
          <p:cNvPr id="5" name="Picture 7" descr="C:\Documents and Settings\mctmar.WILSONSD\Local Settings\Temporary Internet Files\Content.IE5\3ER9T1GX\MCj0149643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48028">
            <a:off x="2306037" y="990140"/>
            <a:ext cx="3511454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Documents and Settings\mctmar.WILSONSD\Local Settings\Temporary Internet Files\Content.IE5\84GK4112\MPj0439249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52" y="3797143"/>
            <a:ext cx="2074895" cy="3098511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302000"/>
            <a:ext cx="2667000" cy="355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29797" y="-434686"/>
            <a:ext cx="3009900" cy="4013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00" y="3790950"/>
            <a:ext cx="4089400" cy="3067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19" r="1988" b="33913"/>
          <a:stretch/>
        </p:blipFill>
        <p:spPr>
          <a:xfrm>
            <a:off x="4364182" y="66965"/>
            <a:ext cx="4441319" cy="35144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7200" y="2514600"/>
            <a:ext cx="2209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white"/>
                </a:solidFill>
              </a:rPr>
              <a:t>Mood Boards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3060701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Careers</a:t>
            </a:r>
          </a:p>
          <a:p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4600" y="6019800"/>
            <a:ext cx="2209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white"/>
                </a:solidFill>
              </a:rPr>
              <a:t>       Service Projects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709" y="3383866"/>
            <a:ext cx="2209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Sewing Basics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92619" y="6019800"/>
            <a:ext cx="2209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white"/>
                </a:solidFill>
              </a:rPr>
              <a:t>           Scale Models 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85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 Preparation – </a:t>
            </a:r>
            <a:r>
              <a:rPr lang="en-US" dirty="0" smtClean="0">
                <a:solidFill>
                  <a:srgbClr val="C00000"/>
                </a:solidFill>
              </a:rPr>
              <a:t>10-12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 Credit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52578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Enjoy a meal cooked at school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504950"/>
            <a:ext cx="4953000" cy="371475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 Preparation Topics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981942"/>
              </p:ext>
            </p:extLst>
          </p:nvPr>
        </p:nvGraphicFramePr>
        <p:xfrm>
          <a:off x="152400" y="1371600"/>
          <a:ext cx="8991600" cy="5065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800"/>
                <a:gridCol w="4495800"/>
              </a:tblGrid>
              <a:tr h="411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Quick breads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Yeast breads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Cake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Cake decorating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Cookies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Gingerbread houses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Microwave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Grains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Vegetables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Salads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Pasta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Soups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Casseroles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Poultry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Red meats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Vegetarianism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Milk and Cheese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Fruit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Eggs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Candy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Meal planning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topics…….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0550" indent="-590550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dirty="0" smtClean="0"/>
              <a:t>Dietary Guidelines</a:t>
            </a:r>
          </a:p>
          <a:p>
            <a:pPr marL="590550" indent="-590550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dirty="0" smtClean="0"/>
              <a:t>Healthy snack</a:t>
            </a:r>
          </a:p>
          <a:p>
            <a:pPr marL="590550" indent="-590550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dirty="0" smtClean="0"/>
              <a:t>Nutrients</a:t>
            </a:r>
          </a:p>
          <a:p>
            <a:pPr marL="590550" indent="-590550">
              <a:buClr>
                <a:schemeClr val="tx1"/>
              </a:buClr>
              <a:buSzTx/>
              <a:buFont typeface="Wingdings" pitchFamily="2" charset="2"/>
              <a:buChar char="§"/>
            </a:pPr>
            <a:r>
              <a:rPr lang="en-US" dirty="0" smtClean="0"/>
              <a:t>Safety and sanitation</a:t>
            </a:r>
          </a:p>
          <a:p>
            <a:pPr marL="590550" indent="-590550">
              <a:buClr>
                <a:schemeClr val="tx1"/>
              </a:buClr>
              <a:buSzTx/>
              <a:buFont typeface="Wingdings" pitchFamily="2" charset="2"/>
              <a:buChar char="§"/>
            </a:pPr>
            <a:r>
              <a:rPr lang="en-US" dirty="0" smtClean="0"/>
              <a:t>Kitchen equipment and recipes </a:t>
            </a:r>
          </a:p>
          <a:p>
            <a:pPr marL="590550" indent="-590550">
              <a:buClr>
                <a:schemeClr val="tx1"/>
              </a:buClr>
              <a:buSzTx/>
              <a:buFont typeface="Wingdings" pitchFamily="2" charset="2"/>
              <a:buChar char="§"/>
            </a:pPr>
            <a:r>
              <a:rPr lang="en-US" dirty="0" smtClean="0"/>
              <a:t>Cooking terms and measuring</a:t>
            </a:r>
          </a:p>
          <a:p>
            <a:pPr marL="590550" indent="-590550">
              <a:buClr>
                <a:schemeClr val="tx1"/>
              </a:buClr>
              <a:buSzTx/>
              <a:buFont typeface="Wingdings" pitchFamily="2" charset="2"/>
              <a:buChar char="§"/>
            </a:pPr>
            <a:r>
              <a:rPr lang="en-US" dirty="0" smtClean="0"/>
              <a:t>Food Borne Illnesses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Decorating cakes</a:t>
            </a:r>
            <a:endParaRPr lang="en-US" dirty="0"/>
          </a:p>
        </p:txBody>
      </p:sp>
      <p:pic>
        <p:nvPicPr>
          <p:cNvPr id="4" name="Picture 4" descr="cakes2008 00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95400"/>
            <a:ext cx="3146367" cy="2360815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5" name="Picture 6" descr="cakes2008 0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524000"/>
            <a:ext cx="2686050" cy="35814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6" name="Picture 5" descr="cakes2008 0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4114800"/>
            <a:ext cx="3200400" cy="24003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Cakes!!!!!!!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46" y="3136323"/>
            <a:ext cx="4648200" cy="3486150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418061"/>
            <a:ext cx="4583084" cy="34365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Gingerbread house construction</a:t>
            </a:r>
            <a:endParaRPr lang="en-US" dirty="0"/>
          </a:p>
        </p:txBody>
      </p:sp>
      <p:pic>
        <p:nvPicPr>
          <p:cNvPr id="4" name="Picture 5" descr="gingerbread construction 02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524000"/>
            <a:ext cx="3046615" cy="2643447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5" name="Picture 4" descr="gingerbread construction 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3810000"/>
            <a:ext cx="3276600" cy="2763838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6" name="Picture 6" descr="gingerbread construction 0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905000"/>
            <a:ext cx="2847975" cy="289560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38200"/>
          </a:xfrm>
        </p:spPr>
        <p:txBody>
          <a:bodyPr/>
          <a:lstStyle/>
          <a:p>
            <a:r>
              <a:rPr lang="en-US" dirty="0" err="1" smtClean="0"/>
              <a:t>Fcs</a:t>
            </a:r>
            <a:r>
              <a:rPr lang="en-US" dirty="0" smtClean="0"/>
              <a:t>  Courses at Wilson High School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8492504"/>
              </p:ext>
            </p:extLst>
          </p:nvPr>
        </p:nvGraphicFramePr>
        <p:xfrm>
          <a:off x="228600" y="838200"/>
          <a:ext cx="8686800" cy="599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00"/>
                <a:gridCol w="2171700"/>
                <a:gridCol w="2171700"/>
                <a:gridCol w="21717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Grade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Grade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Grade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Grade</a:t>
                      </a:r>
                      <a:endParaRPr lang="en-US" dirty="0"/>
                    </a:p>
                  </a:txBody>
                  <a:tcPr/>
                </a:tc>
              </a:tr>
              <a:tr h="49329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Investigating Foods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Understanding                                    Relationships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Fashion and Interior Design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0" lang="en-US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* Course has Prerequisite for admittance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Food Preparation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Understanding Relationships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Child Development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Fashion and Interior Design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Textile and Clothing Construction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Food Preparation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Chef's Course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Understanding Relationships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Child Development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Early Childhood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Fashion and Interior Design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Textile and Clothing Construction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Advanced Clothing Construction 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Food Preparation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6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Chef's Course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Understanding Relationships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Child Development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6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Early Childhood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Fashion and Interior Design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6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Textile and Clothing Construction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6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Student Instructional Aide</a:t>
                      </a:r>
                    </a:p>
                    <a:p>
                      <a:pPr lvl="0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kumimoji="0" lang="en-US" sz="16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Advanced Clothing Construction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Finished Houses!!!!!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447800"/>
            <a:ext cx="2947194" cy="3929592"/>
          </a:xfrm>
          <a:ln w="254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0" y="1219200"/>
            <a:ext cx="2943225" cy="39243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059" y="2362200"/>
            <a:ext cx="3200400" cy="42672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Child Development – </a:t>
            </a:r>
            <a:r>
              <a:rPr lang="en-US" dirty="0" smtClean="0">
                <a:solidFill>
                  <a:srgbClr val="C00000"/>
                </a:solidFill>
              </a:rPr>
              <a:t>10-12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Picture 7" descr="bubbles origina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750" t="13437"/>
          <a:stretch>
            <a:fillRect/>
          </a:stretch>
        </p:blipFill>
        <p:spPr bwMode="auto">
          <a:xfrm>
            <a:off x="2209800" y="2338574"/>
            <a:ext cx="4648200" cy="3714113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9600" y="14478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1 Credit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Emotional</a:t>
            </a:r>
          </a:p>
          <a:p>
            <a:pPr>
              <a:buNone/>
            </a:pPr>
            <a:r>
              <a:rPr lang="en-US" dirty="0" smtClean="0"/>
              <a:t>Development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8" name="Picture 4" descr="DSC004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3581400" cy="268605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9" name="Picture 8" descr="DSC002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752600"/>
            <a:ext cx="3200400" cy="240030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800600" y="762000"/>
            <a:ext cx="304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Social Development</a:t>
            </a:r>
            <a:endParaRPr lang="en-US" sz="3200" dirty="0"/>
          </a:p>
        </p:txBody>
      </p:sp>
      <p:pic>
        <p:nvPicPr>
          <p:cNvPr id="13" name="Picture 12" descr="DSC007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0" y="3810000"/>
            <a:ext cx="3581400" cy="2686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029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29200" y="2362200"/>
            <a:ext cx="3738033" cy="2803525"/>
          </a:xfrm>
        </p:spPr>
      </p:pic>
      <p:pic>
        <p:nvPicPr>
          <p:cNvPr id="7" name="Picture 6" descr="DSC006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74700" y="3416300"/>
            <a:ext cx="3556000" cy="2667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5105400"/>
            <a:ext cx="388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Cognitive Development</a:t>
            </a:r>
            <a:endParaRPr lang="en-US" sz="3200" dirty="0"/>
          </a:p>
        </p:txBody>
      </p:sp>
      <p:pic>
        <p:nvPicPr>
          <p:cNvPr id="9" name="Picture 7" descr="DSC032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228600"/>
            <a:ext cx="3276600" cy="245745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8600" y="762000"/>
            <a:ext cx="251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Language</a:t>
            </a:r>
          </a:p>
          <a:p>
            <a:r>
              <a:rPr lang="en-US" sz="3200" dirty="0" smtClean="0"/>
              <a:t>Development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006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62400" y="3124200"/>
            <a:ext cx="2611636" cy="3482181"/>
          </a:xfrm>
        </p:spPr>
      </p:pic>
      <p:pic>
        <p:nvPicPr>
          <p:cNvPr id="5" name="Picture 4" descr="DSC006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228600"/>
            <a:ext cx="3810000" cy="2857500"/>
          </a:xfrm>
          <a:prstGeom prst="rect">
            <a:avLst/>
          </a:prstGeom>
        </p:spPr>
      </p:pic>
      <p:pic>
        <p:nvPicPr>
          <p:cNvPr id="6" name="Picture 5" descr="DSC0069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28600"/>
            <a:ext cx="3860800" cy="2895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3886200"/>
            <a:ext cx="312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Fine motor and gross motor skills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ANY11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7200" y="304800"/>
            <a:ext cx="4114800" cy="3086100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pic>
        <p:nvPicPr>
          <p:cNvPr id="6" name="Picture 5" descr="SANY11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228600"/>
            <a:ext cx="3860800" cy="2895600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pic>
        <p:nvPicPr>
          <p:cNvPr id="7" name="Picture 6" descr="SANY12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3429000"/>
            <a:ext cx="3454400" cy="2590800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pic>
        <p:nvPicPr>
          <p:cNvPr id="4" name="Content Placeholder 3" descr="DSC00871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752600" y="3048000"/>
            <a:ext cx="3200400" cy="2400300"/>
          </a:xfrm>
          <a:ln w="50800">
            <a:solidFill>
              <a:schemeClr val="accent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04800" y="5562600"/>
            <a:ext cx="403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Work weekly with preschool child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07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28600"/>
            <a:ext cx="3556000" cy="2667000"/>
          </a:xfrm>
          <a:prstGeom prst="rect">
            <a:avLst/>
          </a:prstGeom>
        </p:spPr>
      </p:pic>
      <p:pic>
        <p:nvPicPr>
          <p:cNvPr id="5" name="Picture 4" descr="DSC005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1752600"/>
            <a:ext cx="3962400" cy="2971800"/>
          </a:xfrm>
          <a:prstGeom prst="rect">
            <a:avLst/>
          </a:prstGeom>
        </p:spPr>
      </p:pic>
      <p:pic>
        <p:nvPicPr>
          <p:cNvPr id="6" name="Picture 5" descr="mr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3529485"/>
            <a:ext cx="2971800" cy="2917353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3400" y="53340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Block Play Project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52578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Storytelling Project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Final Project – Developmental Portfolio</a:t>
            </a:r>
            <a:endParaRPr lang="en-US" dirty="0"/>
          </a:p>
        </p:txBody>
      </p:sp>
      <p:pic>
        <p:nvPicPr>
          <p:cNvPr id="3" name="Picture 2" descr="KRaven 1.jpg"/>
          <p:cNvPicPr>
            <a:picLocks noChangeAspect="1"/>
          </p:cNvPicPr>
          <p:nvPr/>
        </p:nvPicPr>
        <p:blipFill>
          <a:blip r:embed="rId2" cstate="print"/>
          <a:srcRect l="7512" t="1408" b="2817"/>
          <a:stretch>
            <a:fillRect/>
          </a:stretch>
        </p:blipFill>
        <p:spPr>
          <a:xfrm>
            <a:off x="0" y="2438400"/>
            <a:ext cx="3200960" cy="4419600"/>
          </a:xfrm>
          <a:prstGeom prst="rect">
            <a:avLst/>
          </a:prstGeom>
        </p:spPr>
      </p:pic>
      <p:pic>
        <p:nvPicPr>
          <p:cNvPr id="4" name="Picture 3" descr="TS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2287028"/>
            <a:ext cx="3048000" cy="4570972"/>
          </a:xfrm>
          <a:prstGeom prst="rect">
            <a:avLst/>
          </a:prstGeom>
        </p:spPr>
      </p:pic>
      <p:pic>
        <p:nvPicPr>
          <p:cNvPr id="5" name="Picture 4" descr="GJ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0" y="1066800"/>
            <a:ext cx="3056985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Textile and Clothing Construction </a:t>
            </a:r>
            <a:r>
              <a:rPr lang="en-US" dirty="0" smtClean="0">
                <a:solidFill>
                  <a:srgbClr val="C00000"/>
                </a:solidFill>
              </a:rPr>
              <a:t>10-12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Prerequisite: Fashion and Interior Design</a:t>
            </a:r>
          </a:p>
          <a:p>
            <a:r>
              <a:rPr lang="en-US" dirty="0" smtClean="0"/>
              <a:t>1 Credit</a:t>
            </a:r>
          </a:p>
          <a:p>
            <a:r>
              <a:rPr lang="en-US" dirty="0" smtClean="0"/>
              <a:t>Are you interested in careers in clothing and textiles? </a:t>
            </a:r>
          </a:p>
          <a:p>
            <a:r>
              <a:rPr lang="en-US" dirty="0" smtClean="0"/>
              <a:t>Do you want to learn how to sew and develop your creative skills with fabrics? </a:t>
            </a:r>
          </a:p>
          <a:p>
            <a:r>
              <a:rPr lang="en-US" dirty="0" smtClean="0"/>
              <a:t>Create projects using commercial patterns and supplies to meet your needs and fashion sense.  </a:t>
            </a:r>
          </a:p>
          <a:p>
            <a:r>
              <a:rPr lang="en-US" dirty="0" smtClean="0"/>
              <a:t>Students will be involved in flat pattern measuring, fitting methods, pattern drafting  and sewing techniques.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228600"/>
            <a:ext cx="8686800" cy="4525963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Students are required to purchase supplies for this class; therefore, you will incur individual costs for projects.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 descr="http://www.maverydesigns.com/i/workshops_parties/angelica_sewing_mach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745" y="2183810"/>
            <a:ext cx="3810000" cy="3829051"/>
          </a:xfrm>
          <a:prstGeom prst="rect">
            <a:avLst/>
          </a:prstGeom>
          <a:noFill/>
        </p:spPr>
      </p:pic>
      <p:pic>
        <p:nvPicPr>
          <p:cNvPr id="1030" name="Picture 6" descr="http://www.sbsitifaridkot.com/USERIMAGES/becky_sew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286000"/>
            <a:ext cx="3581400" cy="3759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Investigating Foods – </a:t>
            </a:r>
            <a:r>
              <a:rPr lang="en-US" dirty="0" smtClean="0">
                <a:solidFill>
                  <a:srgbClr val="C00000"/>
                </a:solidFill>
              </a:rPr>
              <a:t>9</a:t>
            </a:r>
            <a:r>
              <a:rPr lang="en-US" baseline="30000" dirty="0" smtClean="0">
                <a:solidFill>
                  <a:srgbClr val="C00000"/>
                </a:solidFill>
              </a:rPr>
              <a:t>th</a:t>
            </a:r>
            <a:r>
              <a:rPr lang="en-US" dirty="0" smtClean="0">
                <a:solidFill>
                  <a:srgbClr val="C00000"/>
                </a:solidFill>
              </a:rPr>
              <a:t> Grade Only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618038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Credit 1.0</a:t>
            </a:r>
            <a:endParaRPr lang="en-US" dirty="0" smtClean="0"/>
          </a:p>
          <a:p>
            <a:r>
              <a:rPr lang="en-US" dirty="0" smtClean="0"/>
              <a:t>Learn about the science of food as you bake and cook a variety of culinary delights. </a:t>
            </a:r>
          </a:p>
          <a:p>
            <a:r>
              <a:rPr lang="en-US" dirty="0" smtClean="0"/>
              <a:t>Explore how foods play an important part of each person’s life and how health and well-being is impacted by one’s food choices. </a:t>
            </a:r>
          </a:p>
          <a:p>
            <a:r>
              <a:rPr lang="en-US" dirty="0" smtClean="0"/>
              <a:t>In addition to food preparation, students will learn about food safety in a culinary environment.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r="8522" b="4119"/>
          <a:stretch/>
        </p:blipFill>
        <p:spPr>
          <a:xfrm rot="16200000">
            <a:off x="498766" y="928254"/>
            <a:ext cx="2078183" cy="31172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482" y="3305175"/>
            <a:ext cx="2362200" cy="314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671454"/>
            <a:ext cx="2389909" cy="3186545"/>
          </a:xfrm>
          <a:prstGeom prst="rect">
            <a:avLst/>
          </a:prstGeom>
        </p:spPr>
      </p:pic>
      <p:pic>
        <p:nvPicPr>
          <p:cNvPr id="2050" name="Picture 2" descr="http://www.aifd.com.au/images/sewing-clas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936"/>
            <a:ext cx="3342409" cy="250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data:image/jpeg;base64,/9j/4AAQSkZJRgABAQAAAQABAAD/2wCEAAkGBhQSERUUEhQWFBUUGBoYFxcWFhcVFhgYFxUXGBoUFRcXHSYfFx0lHxcVHy8gIycpLCwsFx4xNTAqNSYrLCkBCQoKDgwOGg8PGiwkHSIvKiopLS0qKSkpLCwqKSksLCksKSwpLCkqKSwpKSwpLSkpLCwpKSwsLCwpLCwsKSksKf/AABEIANEA8AMBIgACEQEDEQH/xAAbAAACAgMBAAAAAAAAAAAAAAAABQQGAgMHAf/EAEQQAAIBAwIDBQQIBQIFAgcAAAECAwAEERIhBRMxBiJBUWEycYGRBxQjQlKSobEzYnKCwRWiCCRDstEWU2Nzg5PC4fD/xAAaAQEAAwEBAQAAAAAAAAAAAAAAAQMEAgUG/8QAJxEBAAICAgIBAwQDAAAAAAAAAAECAxESIQQxE0FRgSIyYZFCccH/2gAMAwEAAhEDEQA/AO40UUUBRRRQFFFFAUUUZoCivC1YmWgzorSZ61tc4oJOa8L0nuO0EKdZF9wOf2qC3atW/hRySe4YHzoLLzaObVTn4xcYyVigX8UrgfqSKXS8dUoztdvIiAlvqsUkoUAZOWjBAoL9rr0Gq3wBtEs0WSwBVlJOSQR1z8qsMbUGyiiigKKKKAooooCiiigKKKKAooooCivCa1tJQba8LVCuL1U9pgvvIH70ruO1MK/f1H+UE0D8yVgZ6rR7RSP/AAoHb1buil97x2RTiWe3gP4dQL/l3JoLk1xUO44vGntOo95GflVTWN5c4F5Pj8MZhQ58VabSGHuNTIOzc2+mCCIeDSyPM3xRAAPzUE+XtZF0XU58lU/5rS3GrhvYg0j8UjY/TapEPZiTbmXTDH3YI44VI8jkO3yYVITsha7F4uaQcgzM0xB9OYTj4UFbl44zNpN3Hq/BADM/5Y8mso+GPLg8i5myNmlIhX3EOda/lq5lo4V+5GvhjCjJ8AB1PpWVtdJIupGDKc7qcjIOCPeDtigrFt2auCB3bW3237r3TA+WSYx+lMF7LZzzbmd8/dVhCo/p5QVh8WNPKw566guoaiCQuRqIGxIHUjcb0EG17LWqNrWCMuersodzjzZsmmE9uHRkYZVgVI9CMEVmtZUFB7PzsrW3MILmLkyY6cyHuN+q1dYWqj8UHKlmxgcm4EoA/BOoYk+9xJVyt3oJ9FeCvaAooooCiiigKKKKAooooCiiigwc1Tbm5c80yzSgRyKmmNe8dbaUxjzJA9KuMtUrtBbFnuY1JVpoCUI6h1BKkeoIoMouBSNgraeO5uZwCPXTEH1fMVPg7Mz/AHp44h5W8ADD/wCpKX/7a5x2z7S3Vtxe2uLbMiXUEcnJ14DAZLAZOMkHAHicV1LtXd3EVpLLa6C8cbuFkRm1FVyFGGXB2PXPuoMf/SsG3OaSbwPNlYq2fONcIT/bTKx4ZDCMQxRxgbdxFX9hVe4sn1rhscWou16qLqOMgSDVJIMDA0LqI26gDxrat6mhrOIaZCZo1WPVHoVFU69Tb5AliOR1LDFBZs0u4jxcRlgCuUQyOznCRpv35CPPS2B46W6YpNw3tU5+rcxGVZUjyxikYGRlwQZF7kZ193DdT8KOB3ay33EoJFBKmEYI9qF4cD3jUJR8fWgl8L7SFpXimCrpjEqyDUilS5Qq6Sd6NgQNiTnNTr3tBBEWV5BqQBnVQXKIc4kcKCUTY947bGl3HeGpGiuqpjmJzGcrrK4ZQqNJsGLMBv4M2NzmtHBuzEsfdcxiPkyQFBqY8syFoVyeuhWZDnrnO1Bo7Xw3K3UE8MbzQiKWJxCV50LSaSLmJH7shAUDHXy6nOMXaFEtZuQZDdFGkEcsMkUzsqhSyQSYZ8BQcAnJ99M+LtJbWUYDF+WYUlkC4blB0WWTAO2E1HI6bmoltamREVmUu0sUyqkpmEQQqWKSHfQ2GAzjOrHiRQR7W5dzzoJGuBEQwiV9eqNl0urPshlOzhPu6cZGus+A8NmtuQrCLlQRFA2sKVWUozLgDHcMekb7gjyNS53YMI2eVnUNkxDqGYHSSehAA9+duhqAjvzljitVc8tpG58zIe6yhQMIQMsz748KC6IaypJ/rbxg8y1mUKBvGFnHuVYzrP5a2xdq7UnSZlRvwy5hffw0yYOaBD2qtwLojG9xbNvj71tIGGT7p2x7jTXgF1rhjP8AKB8tv8Vh2uACwS52jmUHG+VlBix7sup/tpHwXiyQBopCV0udJwcYole422rOlFnxeN/ZdT7iM/Kpy3FEJNFahPWQkFBnRXgavaAooooCiiigKKKKDXKNqq/H+5NBJ5MUPxxj/NWpxVd7VwaoGI6qQw+B/wD3Qck+ljheLGykB5f1Sea1JAyQjHMbH3Kmcfz12Xstc86ygZ2WUtGAzAbNtgnB6Z8q5/21tOfYcSjA6xwXinqWYAq4UenIUf31P+gri0UvDjFGWBhfDox1adY1ZU49kkN18c0BwXht7bJFLFidbLm2rWpAEjQpJhZYnztKyqjEHZhpHd60w4hxGAlrqIzyZGoiIBJIWVVQoUK8zmSAgaHGDyhjBAzY7Dh8qyyOWRVkfWyKpYkhAm8jHxCqdl6jrUydolbU+hTvhm0g7DJ7xoNFrwKGPBVBkdCSWPUnqTvuzEeWTilvGuz0n1lby0ZVnVOW6PkRzx5yEdhujA+y+DjJyDU+47QRqcLqkbqFQasjAOoEbYwfj4ZqRFxBSgZ/ssnGJMIeuBsT4+HvoIMvMuV5ckJiXUpYuyNkKwbCaCc5xjJxjPwrVF2wia6NuA2dRUPtoLjcr1yPEZ8xWjj/AGziiQiFg8rDugAlVzkB2PTGxwM74rm0d3y8SKdTRMHySSSyEOdR8c75Pqaovlisxpj8jyfjtFY/Ltta4bdUB0Kqjx0gD54qsjtKZLjkCTHtglFVNJADIv2pJYsusghcHltU64RAMyvtv/EkwN8bYJC+HlVN/NpXqNy3xSZNJ+IRpszqD5ZGTtnZeprnv0g8b0WfE7hGbdIbRNihUnLMy5wf+uPyVbILhOkSM2dsxxnT+fAX9a5N9KfEDNY2EKMB9enludTnACk/Zh8eGmUfkrvBmvknuuoLREOj/RTxKabhsbXAcOCy/aAhsIcDOd6t0sSuMMoYeTAEfrSfsvZsnD4EuFGoRLzVIBGdOWyN6rvYK4Fvw2Kdw0k90GkSNSWkYSOWSGMMcBVBUZOFUbkgVqcLFc9jbR1K8rlgkMeU7w5IOQTyyM7jxqNJ2QcZ5d05B+7PHHMo9BpCNj3sa29mLSZDKZ5Szs2po10mCNn73LhONZ0+JbqTnAzim1jfLKupM4DMveBU5RyjbHqMqcHx60FVl7MzD2oIJfNopHhb4I4Yf7qhsGhxkXkGfOIzoP6ng1KvxNXySUKCWIUDqSQAPeT0rXbX8cmeXIj466WDYz546UFPs+OSscRT285H3dQD/FQQR8anjtFIn8WB19V7wp9e8LhmBE0UcgP41Vv3FLpOyUO/KeaAkYBilYAf0xvqQfloMIO1MLff0n+YEUyg4greyyt7iD+1Jp+zM/3Z4ph5XEALY/rhKb/20tn4BIu7Wh67G2nUnHmVl0Y9wzQXMXFZiaqAOIGMkc+eHBx/zMMiKfdIy6GHqDTC041Oy6k5Nwv4onBz8VOKC4h69zVYTtRp/ixSJ8Mj51Ptu0ML9JFH9Xd/egc0VpjmB3BBHoc1uFAGlvEbfWjL+IEfMUyqNcCgo3DU5jQKxAWaK4tXBG5LBZEx7gkvzql/8PnE3Se4tHjAKqMtp7wZHfMbsP6nwD5NirndS8hpmJCiCaOfJ6CPViQ/kZvnVHsI3se1ciKwSOeQsQzY5gmGru+ZDs2B6Gg6nKrvJIVaRkZmBRiqqGXSBpJ1EDKnwxv089f+hKeqRjfOSGlfrq9t2H3t+h22pljEsi531BuvQOPLwGQ3yNKkuW0oz8+QsoZkiUKBkNkKFUuQCuD3vEV5k3z5MlqVnWluqxG5Mfq+B3ncjbqwQbDHRAo+dabeWDVhDGWP4cMdv5h5Z86jWl9EhAuYVjkc/ZK7B2KnpqLkhDnbc7kHFMbuQsgYpo5UwAAIIwe4TsNvbO3pUZPEvxm1rTJF431BBxLscJrhpGlIRyCygd/YAYV890HA3xkb48wn7X2apOmkAI8QAA6YjJUgeHRkpv24sZjbyS2zyrKsbIUQa+YjY1BY/wD3AM6WHid8jpWe13Ap0mDDPIjdFhKsAqQmII0LDVn2lDbJkkjvbADNh71M2ZfKwV+O2o7nv+ls4NxeBLRJZHjTAVHYlc8wDQAfEscYA6nO1M7adQ0sgTmExLKmEJdsBlKqMavBNv5q532G7Jl1k1SKhVoMhB1MEonikAOABnmLjGceJO9dIuZzHIkgBYgSLpHVtS6wvzjA+NW4+OPPGp+7RS3PFEqI/b69AkjcIXVGTQwEUvNfuRgEnrk5ChckEb+dZ+kfh6XfGbbh6yaBDAkKMMZDnfDD3Y6V0u+le4mtke00CSaN3kbGoiBecrKPa9tQN+gPgTiua/R/Ol/2juJ3XWA8kkTrnAEZ5aehyhX99q9mZcOzdqZ2jsrgxrqcROEXzYrpUfMikNlwr/T+IQgF3huYVt9TsX0SwAlAM+wHUydMDKeZGX9+lvNJy5GOuIByA7pgE6gxKkA7rn0xUqSxjki5bfaIcblixO+QwbOcjYgg5G2KgVeOzPOkkMaTgtM7RQyK32oKJE8gJXJ0RBf5WDD1o7OrLC1tAWkZUiRXzqDqyxZYyhl0yI7Me+CGDADfJxYrHgiRSGQFmYrpyxGAC2o4CgZJOCSck460woK1wS8+u3E8rbw20pghUjZpI/4sxz7Xe7i7baGO+qob2d0k9vJKWcRMxkkAUuwaNlMMarj7Nn0vv05aDvFjjd2Li+rSXNm+zCeSeLP/AFIZ316l8yrFkbHTCk41CpXE7Xn3qKpINvExJKrJEDMygAof+oBGSrZ2BbIOqgYx9obZtOJ4suqsoLqpKyEhSATncqQPUVjxvjqW3LDBneaQRRIvtM5BbqdlAAJJPTHuqvt2KdLSeBCja7WK1jz0VEV1Y4cEZPMJ8c4HlU7tnwyG4SNGleKeJufA8QLyRsm3MKAHUm+k5GDnHXFAz4fxpZX0d3VpLZRxIh0uUYBh4q2xBH+aY1TbDj4hhkJiT6wERgYsmCdJHwk0Lb4j1OSV6qW8dQYzbftBcLKiSxgpLKsayFWgO8M0jnlMWOFMSAEkZ5h/DkhZs0uuezltI2poI9Q6MFCsPcy4IrVwvtHHOIigP23M0EFWBSJtJkyD7JypH9Qzgmm60CF+yOMcm5uIgPu61mU/1c9Xb5MKWXtnJDLEs4t50kLAkRtDKqpGzlzh2VhkKuwX2qudUjtddA3Tb7wWxX43UgHx7tv+vrQNOyUeIM9NbFv8D9qsKUp4TFoiRfJR88b02j6UGVaZxW6sJBtQUzjliHnaNvZuYXjOem4I/wDFco+lhwZ+GXrmROdApdlA1q8JUnCnbILA712LtQunlS/+3IM+5uv7Vzf6XOFa+GMwGWsrxxk+EdwA+F9MvEP7fSg6u9wHaKVTlZosg7Y2wy4HXJDv8qwTiJhgmIGoo7YBYKO8OZksxAVRqJJPgKQ9hOLi54VaSqmjlkIVHQaSYz7RyBuD16Yp1I8ayOJiFWVAR/VGWB0jxOHTbfpWHfDyf4mFnuqhvBPczlWBaaTrnGlV887jGPEZGMYztnof1NVtvqvM1SGM4y3fY+D7nPtY+VQobS3WN0ihkYOgjzoWIBAuFRAwQKo64ArVDwgiXmhRrByrO7Np7oXCogUAbdM+JrVl8vHrUzDmKyZ284dFcdHAb8wz/mo/GOHc+Fo84JwQcZAZTkEjxGQKi3F41uEjSJ5u6T3BjxOwG4wOm5/D1zUa44pN3kZobdxpKF2DalYtnI204woB8d6+dik73C+dTGpZdmOz7W3MZ2BaTQMLnACa8bkDJOs/IU0vW9kAgPqDICcaijAkfLb41WWm57BDdO7EsqiJQqgDG5ONzkIQc9ayhsHVxJHbvKw3V5ZWGkjXv3vAhgNh4nfrVmp5cpntxSlaVilY6S+N8YKyTzvhTZWUj4RmbDXDYUtsM7W5xt4nzqk/8PdpJFDdzSIREFRo2xnUcPzNJ/sQEe6pH0j8UePhN28hQSXVyLdTHkjRDkFN/wCibJ82p59HHCPq/BY11B/rDa8740uRt6d0V72Hlascvam3RwIHIUuyyOFIJkjB3YAMe5pPhgV5JARugdGyWykrNkkg5KS7eeN8DNbGGpzlnUIoJ0EA6pH0rnIIwNLmtVvdo7qiTqXY40SRlXBwSASuACQCfZrXPDepZ6/JMbhNPE5FIxKRgYJmiZgcLnOYjpByeu2d/KmvCb4yJ32jLA4JjcMDsMMfw564pW9lOvWLV6xup/7tJ+VRkCuM6fEjvLgggkEHIyPEVHxxPqU/JaP3Qst3YxyY5iq2k5BI3U+YPUfCkN32iWIN9XRGRMs7ZIDkDcIR7RwPaO3Qb+CO2d3UK3OkY41IdSxqehXvYQAdOpJx40NPrhUkAB9IIztpLb74G2nJ6VVqXpYsVJibWneo3p0BTn41X73gbC7e4XWwljiQ8tlV4zCZSpAbZlYTHI8CinHiMrHtekhIADkKrHluHwHLaTg6Tvpb5GmC8dh8X0f/ADAY+h82AH60mswxcoKZ+DiNUYLHFHFEIEjbBCxEqZAeuokIgA/lO++2NxZoyGNrbMesOOW2PZOO9oOo93Yg7HUVO1WJ0SRcHS4+BFQpOz8RYMupPPQcA+X7VDov4HZxpOzRvINeomJ12XUxchDjujJZsdcn3CrKtakTAA64GMnc/E1tFB7XO+IPzrh9wRLclRj8FuqxlT7n5tX+6uBGjO3sopY+5QSf2rn3ZuFi8HMxrWEPJjpzJe+x+bUF0txTBBtUO2WpooPa8YV7RQIe0dvqgkHpn5b1TeNWP1i2vI+v1iyWRAegktmcMw9e9F+UV0S6jyCD0Ox+NUrhSASW+pQeXLLbtnwSZN/m8cY+NBXPoIv5Z+HXMDnKxEck5UkakJ06euzKpGRvq2O23S4pdQDD7wB+YziuL/QoBZ8YurV5NLd+IKR/EMTncHoMAZ9Qa65KWjgkCYBiDhRjbC5IGPHu4rzfPpuKz+P7W45TqVX/ADdTgypFFiPQ2cPkMeaDnbcacevh5t04MpGWkkkzuMvpHyjCj51zvjHbxUuJIrcRwCI/xCisJN8AhnGCPQb+vSqa+DaO7T/1F80VjetrFa8JEjnVcyO2zMELIpXJCgZ2IG47vxqTa8NR0UiFNDAYM0mTpLFxt3vHJxnwqb9b5gtZ9gZEKkDpl1V/0MZ+dVrtReJCiKYTI5aRAQjyBVR1KroQg5ImG52AzVlPHr8s0t9twnluNweGeNO6bmNTuNECKX9wzr8vIdK1jiMP8RHlPKKmUy6xlHV8d1sDqoOQPKlVj2qUQKIbdI7gk6gU/h791mXdtbZ2TOc5z4Z3cU4ZcPazx3TsRchIBnl6gZZAgbEa7aQSepG9bJ8fHxmIg1aI5S5h9Md4Vt+GQydTG9xMqnGXmKk9eh/ifmrsIsVt4bW2TOmKPIz7Q0qEGcbffb5VyrtMPrvamOIRiWOFkidWXVHoVdTFh0HtEb+IFdcv5NU777LpT3YBY7eB74+Va8UfqhmyzqsvOH3giWWQozs76VVBqYiNQMY9GLfP1qq8V7ZSynMYWBeqtgNIfXJGfgAPjT9Vt5rdI5mVHB1ssmuPvlxJgE6TkMFIKnqorS/AYbYiaRfrJYs0jY7q/e+zjUEHJbADH3eNdRMRMzaE1jrUGnBeINJGLgu4jEZLI2CC43YgkagFwQN99XpSa6aWO0ZowrTLGXAb2WfGpgceZyKaz8bS4t5VRWUaxEQRp2YjONvw52HStE8QdWVujgg+GzDB3HTrXWKPcqc0+oVw9tY2iaQ/ZI8eq3L51yLp70pQD7OMFkAdiM79BgmdGqGSOEEEKrEjIzpVQgyAc76/0qF2g7MRycoAlO6IcaUcGJe/jvg49nGfHVvml3/pqYzSSo6s0fM5YJKd54mCKdIxhQ6j4A0nfKIlqxfpwWtH11C1RWaQK3LU76QFydz7KgZzjORUySKRfahfHmoEgPwU6v8AbULgfBlh5MSl3yysxeR5CSiAkguTgZVdhtv60t7S8Uvob7COAWX7LYmPBJADAsATkDbZiSMGmTJNGOtImNyah4ieoVjnzjffrt3WqYk8g9mVx6HDjpj7wz+tM+E8Uiuo87EjZ1YbqfcfA4O9Kru3RLhxGoRVRQQowCzFmJwPEAL86UvF/omazWNxJlwriEjtIH0EIFIK5BydWQQSceyDn+attrxDGx+R6j/zUSwGIJG662OBt93C4GP6T86ixthcs2rbLKf8Dw8qov76aqd17Se2cgaykQE/b6YcrsRzXCEjywGJ+FKOz51STyeDPpHuXP8A5FZ/UmkVcSFijawrZ0BsMBpYDOBqOx1DpW7glg0MYRvayScHI39ahOlgtjU0VAtqnLUoe0UUUEe4FUTjoMZuiq6igW5RR4tCwkx8cVf5hVV4zEBcxE+zIGjb3Hw/3UHK+1dzFw/tOly4zHLy5QwOkLzF5ZfPiAMkj1rtMqATSAjZgr+O+QUb/sHzriH0rrJHDwu6BBkhV7eRgBgSQMoGxzudMnn7Ndmt7ppI7WZxpaSPSwOQdTKr9Bt1Ruvn61l8uvLFLuk9t8Ecj2XLjYLIEMQY+BXKZ/TrXLrvsJNzhFJBgP8AZq/tppY5OMbADrvg7Daum298kfNjdmGpsrpV2bDqNxoBPtBvdSi24fNojUyTkgIX73KQsAwfALGQBiwPmNPjURlpNItadflRkwc7b76WDikSpANOyw6GwPBVIz/tzUL/AE1JZZI5MjZJUZWKurjUjFWG42VPfmodhwUxo6qQOagSQsWlJChgMZKgHvHwPh5VKn5RILOSVBHcd9RDFc5ERyclRWe/kV+Wtqd/TqGmKzrTBuzkdshaOTEgIIaQpn2sse8Auo5PeYGl6cTmkvYklkj5SGWb7MErojyFLPjGQJEzg9fdTaK03yluSfxMFTptuXOs+/FVrtfxJ4IuIzPpXk2qwxENkF5mcsp2GD/A+daseW97ft1H8ot33MqP9B8Ul3xW5vSQFPMZ11b6pn1LgeKjcZ91dSjl15fOQ7Fgcg7EnTgj0xVF+gnhqw8OubpCxkk+zI2ABj1adBPnzFznxFXqG01PHEGYDfJU4OmNcdfDdkrfj63LLl71VmajOkSnGVQ4LbNyzgdW7pBwPOmdzwYopYT4UeMqrge9k0/rSeSxSZ3AEM7hdDcqYczRqyVIOMDPrVnyVlT8doZ3k3LTWzuyqdQUlSCcFQdRGfvHq2KwteNxSEBXGWHQ907Y238d+nofKoJ4NpLMkskLRnDB9JCjZtOPZ04bw8+tE0Ep0shhmaMuRsis2cBVz0Q7vlhjr0rqOvTme/ZlPGJQCjjKnIIww3BGCAeh946VstbfQuM5JJJPTJPj6enuqstYacr9Xni1DSojk7u4wSxzgdR18vfW0XUiagtzGASQOcoG+/stnVkAA7+Z69A63tO7ceO+llhtHlkcRvoZIx3vIyvvj+2I/mrC/e53gmS2nV1PdLNGzLqOME504Hmck5wdjWq2GwYvpkKjU0blc6RucA4IGfEeNe3dsZB9oUm6fxYwTgbgBo9J8fWqr45mdraZKxGpKru1ntZxo1GTOInADc1c7K4yAxxgE7eZ6Bg5FwTzJHGDqYsAcjuDSQCcZHcODWrhaG3YsEeTGoIvOJUA4wAJcbjGM56GsoLTuRxHfOhW2znJGsnP91cYsc03MuLa9Vn2Zyz8mKFGDElctgZIIAySB6saBpbI2Ok7gefrW7il0FLN1KgDHmTuF/Wln+l6V5mrRJ1Z87HxIYdCKpltj0nwx6RjrufTqazY1FW61AMMEeBBBB9xHWt0IJpBKfb1OWokK1LWunL2iiigxcbVWe1kX2QcdY3DD/8AvlVnNKuM22uJ181PzxkUHMfpMsBNwy9Ubtbzx3SAbYjmXDMfPfnn4U6+i6/MvBYiXErwMS2CFIAbXoJbAGEb3etZLaCdWiwT9cspYjjxa3bKAn3TPj3Gqv8A8OXEE03UBJLtpfBIK4AKnA6jZhnPXHpUWiLRqR0nh/FhO2mIqds57zL0z1AA+R8DvTJOGN96U+GyKqjbruQxwffWPGOKxwIQZFidlOjuljnGA2hQSQDjwrnjdsropyWdgXyRIcKTpwOWCoygJK97APXpWevi4q/RrxYcmWNx6dKTg8Q6rqO27sz9Nwe8TvUqOMDYAD3DH7Umg7QpywAxc4QayMqdRVSxIwOrHy9k179amYvAwOoj+JHgaFfIDDIwWG59cHyq+IiPUMsnVcU+mPiunhukbNfXjtjOdUcHcDL79EB+NXa54pJHayTa2EccTyFlBBJAJBKtkr5BfQ/HmP0tWkjXXDrCBdUsECgLqAHMcjfUxA3KDxrpDo/Y6yWHhFoix8vm6XZdycnMjFtZJGcD3ZqwcDjzPI3giKo97ks36LHWHEkw8adeVHucDcsQoOfcjbfzVps+KLFFMN1lYuyhgVUkLpTvsNG+lfHxq3/BTM7yKd9I/Gp5GktzmJMMFTVo1+UhkHgeox032yNt30W8OmaYyPGVjhXQsmciRiozgZyPHO2NhTbi685YxcoZSpJE9uUJ0qoLAjYYOQB5kE4GBl9Z8YiFrIbdWQQLgKUK4YoGVd+vUZO+5rPFZ325rjtymbTuPcF6MJHB8JZtWfDSrFgT6aYxXi8SMjkGCG6AOcxlQygkYyHwWwD7Q8h515FwsvmFCO5AwGfZy2I01Y3wdMmfeaRcC4LLazBo+YuEK6biUzaXIwSqqNTA4UdfujFd58kU9rcVdxv7n4lgAGoXNrk4OrUyAkZwdetQOm+APWtVzbxljqKTIIxJrKAHDFj7iCEz0FSpLW8cYLuyvkFXSAIQfBguHUdfHNabyIO0iDo7rCMeCDTGce7v1ODLN/pMf7RlpEQgp2WC4cW8iZAbMUgbGR7JRmB8egHWp/1pRsSUxth1aP8A7wP0rR2k4tNic21zGCuFCatLppOGIUjDHPXOdvlTDh3aGd44zJaO2tVOUZWXJAznJAHUdduu+1WxktEbczhiWtTnpvW/h8eqdNvZDP06YAUb+ffPyNRriWKRoXij0ald2ymh8Aqi6h6ksd/w1O4Mu8r+QVB18AWPpjvr8q7tfdNq6U1fTXcxGSZX1d1c93wJ6BvhUhjXiHGxHxqB2hH2Ua5xzpkT3qCZJAfQpG4rI2INpGjXcnLUKqAA6RgMzfeIG2eo6VZbaKq/2XTUskh6yOT8B0/c1abdKmHLdGlbaBRUgooooCotwtSq0zLQUW2blSL1+wulG34ZtUW/pl1b+2qB2F/5DtLPahRpkkdFwudCEGVN+oGCo9dq6Lx+xZnuI0JVpoGKEdRIoypHqCtUDtxaXDcbs7qxj1NcxRSLglV2IJLt0Axgb/I9KDs99wSGZlaVNZUYGS2ME5wQDg/Gq+/0exu+ZcMuskINSBVOQMMuGB6YIIxgVb8VAu+O28RAknjUnoC41H3L1NFtc16xxiemcHC0WNoz31bYh8EEYxp0gAAegFbre1VBhc+AyWZjgdBqYk7b/Ok7dsEIzDDcTeoiMK/muNA+IzS+77XzDosEO335DK4PqkYwfzUVGvaRQY44hgc+aNCCNmUNzHX4oj1x6wQcQ7VSvrOiCTYYznkbac7YGtSc71frXi0rXCzTTCSOC3lnKCIRoG2RGGcuCRzhuxqh/wDDxZiW6urh8tIqqNWTtzmYtkYwS2knO/TwoOq8X4fOZi8aAqyqCQ66sr5o648SNjW5+DygbFG9DqX4Z3z78V5xbtbHBLy2VzsDqGCMnwwSM1VeC9v5Y1dZ9UzgAglVjA6gsSBuM4xha6i8x9VseHbJXlo/m4ewJLQHx7yhW2Hj3Dr393hWg49nmOoJGUZjg6cNj7UFvLoatNlMzxqzqUYgEqd8Hyra8YOxAPvGa7+T7wyzi11Eq1azvE7ugVtYUYYkbJq6EZ/EfDxrfe8WEiFJIpFBIyUIfYEEgaGDjOMZA8aYycEhP3NJ80JTwx90jO3nUduA/hkbw2cK3v3GDv60maW9oit6+ibh3H7hSOZJAyBu8WDROE3YsquFJx7IB36E+u7gsZaSDUO9hpW9+N8/3S/pUqThMw8EcbdGKn12YEY+NQ5rcghnjljYDAYagQCemqEkeAOM+VTEV1OpRM23G4T+0XZ22kjkkkQqQjEvHs+ynfHRj7xXNuA8IuL62hWyvJI1hAZsuRkOGCOpwTkaDlT4j1q+xX0nRZ9XhpkCP6EHADHy3NZcJkFqmiK3hVOuIvs9/PBBH61HC2ncZKvbjJmfJ1FQkecYyVUsT8TJ+lT+G7W4I++xbx6EnHX0ApO8jBHcjDsWbBI2LE6VJGR+EbU9uRoWOJck4Cjz2AGSfh1pk6rEOcXdpswtV1uRjujqf8Ul7Y3B58ag4WGCV2H88jJFGflzvnVtt4Ai4FUHjx5lxPjOXkigG+xWJC5I/umYH+mqV6wcAttEMY/lB+e9PoRUG2Typig2qUMqKKKAooooCsXFZUUFc4/9nLBL4KxVj6HHX9aQ2dy0UawxXJ0R92P6vbrrEYJ0oWmLg4GBkKOlXm4s1cYdQwznBGRnzrxLQDYAD3AD9qCkPYySnJinl9Z530//AGwVT4YqVZ8AmUYTk26+UMaj9gKt31eshBQVodlw28kkknvbAqJxrg8UMDlUAOwB3J3PmauXKFI+09ozIgVC41gsB5Dw+NBRO1rm34bxKQBtRSG0GM9FXUzDy3nfJ/k9Ka/QhwZ4OG/axmNpHLAMAG04GCds4J1EZ86mSXCKzFZbm2LsXZSFljJJycLIraQfTFTYOOTj2JLWfyB1wED1I15PwFA+4rY82JkBALDGSNWPPaqb/wCgJElMiyMcYGFCDUNJwy5J3DE7HGxz5VYF7TsP4trMo/FGUmT39xtf+2pFv2rtXIHOVS3RZQ0Ln3LKFb9KLaZr0rNaz1KPypUkjjZ20S62LHGUYKCsed85LMev/Tx0NYRcUlW3OFJYAlHcqAw1ZwMkDODgZO5HXxp9gOPBh8CK13VmsgAYZAOR6Ee/aiotte0aYHMJB/FoYLnrp3Gc/DrmnFQZeDofMA+0PBs9c+efXNbrixV8ElwQMAq7IfjpIB+IoNN9LOrAxosi43XUFfO/Qnby/Wtf+uANpeKVN27xTKELnv6gSAMDO/nW76pKPZmJ9JEVv1XSfnQZpl6xo4/kfSfyuMf7qDTFe21xkAxvtuGAJ38CD+vrXr8DiOSpZDv7LnGT/K2V/StN4IJBieFl3HtR+Rz7ceRj41I4dHCGYxMDqwCA5I7owMKTttU7mETET7R/9CbUv2mVDAkFQCQCCACMDqN9qarbjVr8cYHoKzrOkzM+yIiPTxmwMnoK5vwJ+c9u+CNYe5IbqDO5kCn3AqPhVx7XXDJZT6CA7IY0z+OTuL+rCkPAoRz5ivsx6Yl9yjH/AOIqErPbLU4VGtlqVQFFFFAUUUUBRRRQFFFFAUUUUBWDLWdFBHkgB6jPv3pZc9nYX6xqD5r3T+lO68xQVZ+y+n+HLInxyK0y8NugMao5h5OuD+2DVuMYrAw0FBPDhH1tXhx962dovjiIgfOt8HGHU9y8kXbAS4iWRR6llCufi9XQ29R5+Hq3tKre8A/vQJoO0Nx+CCcY6xymNyf6HBUfmqSva5B/GhuIfDvRGQfmgLjHqcVjP2WhPRNJ/lJH6VGPZ6Rf4U7j0bvCgdWfHbeUkRzRuR1AcZB8iOoNTsVS7zhU7DEsMFwB+JVJ94DDaogURHIS6tz/APClcp+RiU/Sgv1aZ7KN/bRW/qUH96qdpx6UYC3aSeYniCsfIao9IH5TTCLtJOBmS1EnmbaZH/2y8s0FiRfKtlIo+2Fv/wBQvCQMnnRvGo98hGj5NTW1v45BmN1cHfKsG/agSdr5x/y8ex1SGRgfwQIX1D3PyvnUTspCRCGPV2LH9v8AFRu1c4a5k87e3CjbxupCSAfHu24+Y86f8MtdEaL5KB8cb0DK3FbqwiFZ0BRRRQFFFFAUUUUBRRRQFFFFAUUUUBRRRQFFFFAUUUUHhWsTEKzooNJgrBrepNFAqueDRv7Uat6lRn59aWy9k4vua0P8rH/NWfFYlKCqNwa4T2J9Q8pBn9d6gzcIYnVLZxSN4vHhX/OuG/WruYq85FBRo7VCyxIkymSVWk5zvISFUAAM5JwADt06+dXVErbyqyC0HqivaKKAooooCiiigKKKKAooooCiiigKKKKAooooCiiigKKKKAooooCiiigKKKKAooooCiiigKKKKAooooP/2Q=="/>
          <p:cNvSpPr>
            <a:spLocks noChangeAspect="1" noChangeArrowheads="1"/>
          </p:cNvSpPr>
          <p:nvPr/>
        </p:nvSpPr>
        <p:spPr bwMode="auto">
          <a:xfrm>
            <a:off x="155575" y="-952500"/>
            <a:ext cx="22860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AutoShape 6" descr="data:image/jpeg;base64,/9j/4AAQSkZJRgABAQAAAQABAAD/2wCEAAkGBhQSERUUEhQWFBUUGBoYFxcWFhcVFhgYFxUXGBoUFRcXHSYfFx0lHxcVHy8gIycpLCwsFx4xNTAqNSYrLCkBCQoKDgwOGg8PGiwkHSIvKiopLS0qKSkpLCwqKSksLCksKSwpLCkqKSwpKSwpLSkpLCwpKSwsLCwpLCwsKSksKf/AABEIANEA8AMBIgACEQEDEQH/xAAbAAACAgMBAAAAAAAAAAAAAAAABQQGAgMHAf/EAEQQAAIBAwIDBQQIBQIFAgcAAAECAwAEERIhBRMxBiJBUWEycYGRBxQjQlKSobEzYnKCwRWiCCRDstEWU2Nzg5PC4fD/xAAaAQEAAwEBAQAAAAAAAAAAAAAAAQMEAgUG/8QAJxEBAAICAgIBAwQDAAAAAAAAAAECAxESIQQxE0FRgSIyYZFCccH/2gAMAwEAAhEDEQA/AO40UUUBRRRQFFFFAUUUZoCivC1YmWgzorSZ61tc4oJOa8L0nuO0EKdZF9wOf2qC3atW/hRySe4YHzoLLzaObVTn4xcYyVigX8UrgfqSKXS8dUoztdvIiAlvqsUkoUAZOWjBAoL9rr0Gq3wBtEs0WSwBVlJOSQR1z8qsMbUGyiiigKKKKAooooCiiigKKKKAooooCivCa1tJQba8LVCuL1U9pgvvIH70ruO1MK/f1H+UE0D8yVgZ6rR7RSP/AAoHb1buil97x2RTiWe3gP4dQL/l3JoLk1xUO44vGntOo95GflVTWN5c4F5Pj8MZhQ58VabSGHuNTIOzc2+mCCIeDSyPM3xRAAPzUE+XtZF0XU58lU/5rS3GrhvYg0j8UjY/TapEPZiTbmXTDH3YI44VI8jkO3yYVITsha7F4uaQcgzM0xB9OYTj4UFbl44zNpN3Hq/BADM/5Y8mso+GPLg8i5myNmlIhX3EOda/lq5lo4V+5GvhjCjJ8AB1PpWVtdJIupGDKc7qcjIOCPeDtigrFt2auCB3bW3237r3TA+WSYx+lMF7LZzzbmd8/dVhCo/p5QVh8WNPKw566guoaiCQuRqIGxIHUjcb0EG17LWqNrWCMuersodzjzZsmmE9uHRkYZVgVI9CMEVmtZUFB7PzsrW3MILmLkyY6cyHuN+q1dYWqj8UHKlmxgcm4EoA/BOoYk+9xJVyt3oJ9FeCvaAooooCiiigKKKKAooooCiiigwc1Tbm5c80yzSgRyKmmNe8dbaUxjzJA9KuMtUrtBbFnuY1JVpoCUI6h1BKkeoIoMouBSNgraeO5uZwCPXTEH1fMVPg7Mz/AHp44h5W8ADD/wCpKX/7a5x2z7S3Vtxe2uLbMiXUEcnJ14DAZLAZOMkHAHicV1LtXd3EVpLLa6C8cbuFkRm1FVyFGGXB2PXPuoMf/SsG3OaSbwPNlYq2fONcIT/bTKx4ZDCMQxRxgbdxFX9hVe4sn1rhscWou16qLqOMgSDVJIMDA0LqI26gDxrat6mhrOIaZCZo1WPVHoVFU69Tb5AliOR1LDFBZs0u4jxcRlgCuUQyOznCRpv35CPPS2B46W6YpNw3tU5+rcxGVZUjyxikYGRlwQZF7kZ193DdT8KOB3ay33EoJFBKmEYI9qF4cD3jUJR8fWgl8L7SFpXimCrpjEqyDUilS5Qq6Sd6NgQNiTnNTr3tBBEWV5BqQBnVQXKIc4kcKCUTY947bGl3HeGpGiuqpjmJzGcrrK4ZQqNJsGLMBv4M2NzmtHBuzEsfdcxiPkyQFBqY8syFoVyeuhWZDnrnO1Bo7Xw3K3UE8MbzQiKWJxCV50LSaSLmJH7shAUDHXy6nOMXaFEtZuQZDdFGkEcsMkUzsqhSyQSYZ8BQcAnJ99M+LtJbWUYDF+WYUlkC4blB0WWTAO2E1HI6bmoltamREVmUu0sUyqkpmEQQqWKSHfQ2GAzjOrHiRQR7W5dzzoJGuBEQwiV9eqNl0urPshlOzhPu6cZGus+A8NmtuQrCLlQRFA2sKVWUozLgDHcMekb7gjyNS53YMI2eVnUNkxDqGYHSSehAA9+duhqAjvzljitVc8tpG58zIe6yhQMIQMsz748KC6IaypJ/rbxg8y1mUKBvGFnHuVYzrP5a2xdq7UnSZlRvwy5hffw0yYOaBD2qtwLojG9xbNvj71tIGGT7p2x7jTXgF1rhjP8AKB8tv8Vh2uACwS52jmUHG+VlBix7sup/tpHwXiyQBopCV0udJwcYole422rOlFnxeN/ZdT7iM/Kpy3FEJNFahPWQkFBnRXgavaAooooCiiigKKKKDXKNqq/H+5NBJ5MUPxxj/NWpxVd7VwaoGI6qQw+B/wD3Qck+ljheLGykB5f1Sea1JAyQjHMbH3Kmcfz12Xstc86ygZ2WUtGAzAbNtgnB6Z8q5/21tOfYcSjA6xwXinqWYAq4UenIUf31P+gri0UvDjFGWBhfDox1adY1ZU49kkN18c0BwXht7bJFLFidbLm2rWpAEjQpJhZYnztKyqjEHZhpHd60w4hxGAlrqIzyZGoiIBJIWVVQoUK8zmSAgaHGDyhjBAzY7Dh8qyyOWRVkfWyKpYkhAm8jHxCqdl6jrUydolbU+hTvhm0g7DJ7xoNFrwKGPBVBkdCSWPUnqTvuzEeWTilvGuz0n1lby0ZVnVOW6PkRzx5yEdhujA+y+DjJyDU+47QRqcLqkbqFQasjAOoEbYwfj4ZqRFxBSgZ/ssnGJMIeuBsT4+HvoIMvMuV5ckJiXUpYuyNkKwbCaCc5xjJxjPwrVF2wia6NuA2dRUPtoLjcr1yPEZ8xWjj/AGziiQiFg8rDugAlVzkB2PTGxwM74rm0d3y8SKdTRMHySSSyEOdR8c75Pqaovlisxpj8jyfjtFY/Ltta4bdUB0Kqjx0gD54qsjtKZLjkCTHtglFVNJADIv2pJYsusghcHltU64RAMyvtv/EkwN8bYJC+HlVN/NpXqNy3xSZNJ+IRpszqD5ZGTtnZeprnv0g8b0WfE7hGbdIbRNihUnLMy5wf+uPyVbILhOkSM2dsxxnT+fAX9a5N9KfEDNY2EKMB9enludTnACk/Zh8eGmUfkrvBmvknuuoLREOj/RTxKabhsbXAcOCy/aAhsIcDOd6t0sSuMMoYeTAEfrSfsvZsnD4EuFGoRLzVIBGdOWyN6rvYK4Fvw2Kdw0k90GkSNSWkYSOWSGMMcBVBUZOFUbkgVqcLFc9jbR1K8rlgkMeU7w5IOQTyyM7jxqNJ2QcZ5d05B+7PHHMo9BpCNj3sa29mLSZDKZ5Szs2po10mCNn73LhONZ0+JbqTnAzim1jfLKupM4DMveBU5RyjbHqMqcHx60FVl7MzD2oIJfNopHhb4I4Yf7qhsGhxkXkGfOIzoP6ng1KvxNXySUKCWIUDqSQAPeT0rXbX8cmeXIj466WDYz546UFPs+OSscRT285H3dQD/FQQR8anjtFIn8WB19V7wp9e8LhmBE0UcgP41Vv3FLpOyUO/KeaAkYBilYAf0xvqQfloMIO1MLff0n+YEUyg4greyyt7iD+1Jp+zM/3Z4ph5XEALY/rhKb/20tn4BIu7Wh67G2nUnHmVl0Y9wzQXMXFZiaqAOIGMkc+eHBx/zMMiKfdIy6GHqDTC041Oy6k5Nwv4onBz8VOKC4h69zVYTtRp/ixSJ8Mj51Ptu0ML9JFH9Xd/egc0VpjmB3BBHoc1uFAGlvEbfWjL+IEfMUyqNcCgo3DU5jQKxAWaK4tXBG5LBZEx7gkvzql/8PnE3Se4tHjAKqMtp7wZHfMbsP6nwD5NirndS8hpmJCiCaOfJ6CPViQ/kZvnVHsI3se1ciKwSOeQsQzY5gmGru+ZDs2B6Gg6nKrvJIVaRkZmBRiqqGXSBpJ1EDKnwxv089f+hKeqRjfOSGlfrq9t2H3t+h22pljEsi531BuvQOPLwGQ3yNKkuW0oz8+QsoZkiUKBkNkKFUuQCuD3vEV5k3z5MlqVnWluqxG5Mfq+B3ncjbqwQbDHRAo+dabeWDVhDGWP4cMdv5h5Z86jWl9EhAuYVjkc/ZK7B2KnpqLkhDnbc7kHFMbuQsgYpo5UwAAIIwe4TsNvbO3pUZPEvxm1rTJF431BBxLscJrhpGlIRyCygd/YAYV890HA3xkb48wn7X2apOmkAI8QAA6YjJUgeHRkpv24sZjbyS2zyrKsbIUQa+YjY1BY/wD3AM6WHid8jpWe13Ap0mDDPIjdFhKsAqQmII0LDVn2lDbJkkjvbADNh71M2ZfKwV+O2o7nv+ls4NxeBLRJZHjTAVHYlc8wDQAfEscYA6nO1M7adQ0sgTmExLKmEJdsBlKqMavBNv5q532G7Jl1k1SKhVoMhB1MEonikAOABnmLjGceJO9dIuZzHIkgBYgSLpHVtS6wvzjA+NW4+OPPGp+7RS3PFEqI/b69AkjcIXVGTQwEUvNfuRgEnrk5ChckEb+dZ+kfh6XfGbbh6yaBDAkKMMZDnfDD3Y6V0u+le4mtke00CSaN3kbGoiBecrKPa9tQN+gPgTiua/R/Ol/2juJ3XWA8kkTrnAEZ5aehyhX99q9mZcOzdqZ2jsrgxrqcROEXzYrpUfMikNlwr/T+IQgF3huYVt9TsX0SwAlAM+wHUydMDKeZGX9+lvNJy5GOuIByA7pgE6gxKkA7rn0xUqSxjki5bfaIcblixO+QwbOcjYgg5G2KgVeOzPOkkMaTgtM7RQyK32oKJE8gJXJ0RBf5WDD1o7OrLC1tAWkZUiRXzqDqyxZYyhl0yI7Me+CGDADfJxYrHgiRSGQFmYrpyxGAC2o4CgZJOCSck460woK1wS8+u3E8rbw20pghUjZpI/4sxz7Xe7i7baGO+qob2d0k9vJKWcRMxkkAUuwaNlMMarj7Nn0vv05aDvFjjd2Li+rSXNm+zCeSeLP/AFIZ316l8yrFkbHTCk41CpXE7Xn3qKpINvExJKrJEDMygAof+oBGSrZ2BbIOqgYx9obZtOJ4suqsoLqpKyEhSATncqQPUVjxvjqW3LDBneaQRRIvtM5BbqdlAAJJPTHuqvt2KdLSeBCja7WK1jz0VEV1Y4cEZPMJ8c4HlU7tnwyG4SNGleKeJufA8QLyRsm3MKAHUm+k5GDnHXFAz4fxpZX0d3VpLZRxIh0uUYBh4q2xBH+aY1TbDj4hhkJiT6wERgYsmCdJHwk0Lb4j1OSV6qW8dQYzbftBcLKiSxgpLKsayFWgO8M0jnlMWOFMSAEkZ5h/DkhZs0uuezltI2poI9Q6MFCsPcy4IrVwvtHHOIigP23M0EFWBSJtJkyD7JypH9Qzgmm60CF+yOMcm5uIgPu61mU/1c9Xb5MKWXtnJDLEs4t50kLAkRtDKqpGzlzh2VhkKuwX2qudUjtddA3Tb7wWxX43UgHx7tv+vrQNOyUeIM9NbFv8D9qsKUp4TFoiRfJR88b02j6UGVaZxW6sJBtQUzjliHnaNvZuYXjOem4I/wDFco+lhwZ+GXrmROdApdlA1q8JUnCnbILA712LtQunlS/+3IM+5uv7Vzf6XOFa+GMwGWsrxxk+EdwA+F9MvEP7fSg6u9wHaKVTlZosg7Y2wy4HXJDv8qwTiJhgmIGoo7YBYKO8OZksxAVRqJJPgKQ9hOLi54VaSqmjlkIVHQaSYz7RyBuD16Yp1I8ayOJiFWVAR/VGWB0jxOHTbfpWHfDyf4mFnuqhvBPczlWBaaTrnGlV887jGPEZGMYztnof1NVtvqvM1SGM4y3fY+D7nPtY+VQobS3WN0ihkYOgjzoWIBAuFRAwQKo64ArVDwgiXmhRrByrO7Np7oXCogUAbdM+JrVl8vHrUzDmKyZ284dFcdHAb8wz/mo/GOHc+Fo84JwQcZAZTkEjxGQKi3F41uEjSJ5u6T3BjxOwG4wOm5/D1zUa44pN3kZobdxpKF2DalYtnI204woB8d6+dik73C+dTGpZdmOz7W3MZ2BaTQMLnACa8bkDJOs/IU0vW9kAgPqDICcaijAkfLb41WWm57BDdO7EsqiJQqgDG5ONzkIQc9ayhsHVxJHbvKw3V5ZWGkjXv3vAhgNh4nfrVmp5cpntxSlaVilY6S+N8YKyTzvhTZWUj4RmbDXDYUtsM7W5xt4nzqk/8PdpJFDdzSIREFRo2xnUcPzNJ/sQEe6pH0j8UePhN28hQSXVyLdTHkjRDkFN/wCibJ82p59HHCPq/BY11B/rDa8740uRt6d0V72Hlascvam3RwIHIUuyyOFIJkjB3YAMe5pPhgV5JARugdGyWykrNkkg5KS7eeN8DNbGGpzlnUIoJ0EA6pH0rnIIwNLmtVvdo7qiTqXY40SRlXBwSASuACQCfZrXPDepZ6/JMbhNPE5FIxKRgYJmiZgcLnOYjpByeu2d/KmvCb4yJ32jLA4JjcMDsMMfw564pW9lOvWLV6xup/7tJ+VRkCuM6fEjvLgggkEHIyPEVHxxPqU/JaP3Qst3YxyY5iq2k5BI3U+YPUfCkN32iWIN9XRGRMs7ZIDkDcIR7RwPaO3Qb+CO2d3UK3OkY41IdSxqehXvYQAdOpJx40NPrhUkAB9IIztpLb74G2nJ6VVqXpYsVJibWneo3p0BTn41X73gbC7e4XWwljiQ8tlV4zCZSpAbZlYTHI8CinHiMrHtekhIADkKrHluHwHLaTg6Tvpb5GmC8dh8X0f/ADAY+h82AH60mswxcoKZ+DiNUYLHFHFEIEjbBCxEqZAeuokIgA/lO++2NxZoyGNrbMesOOW2PZOO9oOo93Yg7HUVO1WJ0SRcHS4+BFQpOz8RYMupPPQcA+X7VDov4HZxpOzRvINeomJ12XUxchDjujJZsdcn3CrKtakTAA64GMnc/E1tFB7XO+IPzrh9wRLclRj8FuqxlT7n5tX+6uBGjO3sopY+5QSf2rn3ZuFi8HMxrWEPJjpzJe+x+bUF0txTBBtUO2WpooPa8YV7RQIe0dvqgkHpn5b1TeNWP1i2vI+v1iyWRAegktmcMw9e9F+UV0S6jyCD0Ox+NUrhSASW+pQeXLLbtnwSZN/m8cY+NBXPoIv5Z+HXMDnKxEck5UkakJ06euzKpGRvq2O23S4pdQDD7wB+YziuL/QoBZ8YurV5NLd+IKR/EMTncHoMAZ9Qa65KWjgkCYBiDhRjbC5IGPHu4rzfPpuKz+P7W45TqVX/ADdTgypFFiPQ2cPkMeaDnbcacevh5t04MpGWkkkzuMvpHyjCj51zvjHbxUuJIrcRwCI/xCisJN8AhnGCPQb+vSqa+DaO7T/1F80VjetrFa8JEjnVcyO2zMELIpXJCgZ2IG47vxqTa8NR0UiFNDAYM0mTpLFxt3vHJxnwqb9b5gtZ9gZEKkDpl1V/0MZ+dVrtReJCiKYTI5aRAQjyBVR1KroQg5ImG52AzVlPHr8s0t9twnluNweGeNO6bmNTuNECKX9wzr8vIdK1jiMP8RHlPKKmUy6xlHV8d1sDqoOQPKlVj2qUQKIbdI7gk6gU/h791mXdtbZ2TOc5z4Z3cU4ZcPazx3TsRchIBnl6gZZAgbEa7aQSepG9bJ8fHxmIg1aI5S5h9Md4Vt+GQydTG9xMqnGXmKk9eh/ifmrsIsVt4bW2TOmKPIz7Q0qEGcbffb5VyrtMPrvamOIRiWOFkidWXVHoVdTFh0HtEb+IFdcv5NU777LpT3YBY7eB74+Va8UfqhmyzqsvOH3giWWQozs76VVBqYiNQMY9GLfP1qq8V7ZSynMYWBeqtgNIfXJGfgAPjT9Vt5rdI5mVHB1ssmuPvlxJgE6TkMFIKnqorS/AYbYiaRfrJYs0jY7q/e+zjUEHJbADH3eNdRMRMzaE1jrUGnBeINJGLgu4jEZLI2CC43YgkagFwQN99XpSa6aWO0ZowrTLGXAb2WfGpgceZyKaz8bS4t5VRWUaxEQRp2YjONvw52HStE8QdWVujgg+GzDB3HTrXWKPcqc0+oVw9tY2iaQ/ZI8eq3L51yLp70pQD7OMFkAdiM79BgmdGqGSOEEEKrEjIzpVQgyAc76/0qF2g7MRycoAlO6IcaUcGJe/jvg49nGfHVvml3/pqYzSSo6s0fM5YJKd54mCKdIxhQ6j4A0nfKIlqxfpwWtH11C1RWaQK3LU76QFydz7KgZzjORUySKRfahfHmoEgPwU6v8AbULgfBlh5MSl3yysxeR5CSiAkguTgZVdhtv60t7S8Uvob7COAWX7LYmPBJADAsATkDbZiSMGmTJNGOtImNyah4ieoVjnzjffrt3WqYk8g9mVx6HDjpj7wz+tM+E8Uiuo87EjZ1YbqfcfA4O9Kru3RLhxGoRVRQQowCzFmJwPEAL86UvF/omazWNxJlwriEjtIH0EIFIK5BydWQQSceyDn+attrxDGx+R6j/zUSwGIJG662OBt93C4GP6T86ixthcs2rbLKf8Dw8qov76aqd17Se2cgaykQE/b6YcrsRzXCEjywGJ+FKOz51STyeDPpHuXP8A5FZ/UmkVcSFijawrZ0BsMBpYDOBqOx1DpW7glg0MYRvayScHI39ahOlgtjU0VAtqnLUoe0UUUEe4FUTjoMZuiq6igW5RR4tCwkx8cVf5hVV4zEBcxE+zIGjb3Hw/3UHK+1dzFw/tOly4zHLy5QwOkLzF5ZfPiAMkj1rtMqATSAjZgr+O+QUb/sHzriH0rrJHDwu6BBkhV7eRgBgSQMoGxzudMnn7Ndmt7ppI7WZxpaSPSwOQdTKr9Bt1Ruvn61l8uvLFLuk9t8Ecj2XLjYLIEMQY+BXKZ/TrXLrvsJNzhFJBgP8AZq/tppY5OMbADrvg7Daum298kfNjdmGpsrpV2bDqNxoBPtBvdSi24fNojUyTkgIX73KQsAwfALGQBiwPmNPjURlpNItadflRkwc7b76WDikSpANOyw6GwPBVIz/tzUL/AE1JZZI5MjZJUZWKurjUjFWG42VPfmodhwUxo6qQOagSQsWlJChgMZKgHvHwPh5VKn5RILOSVBHcd9RDFc5ERyclRWe/kV+Wtqd/TqGmKzrTBuzkdshaOTEgIIaQpn2sse8Auo5PeYGl6cTmkvYklkj5SGWb7MErojyFLPjGQJEzg9fdTaK03yluSfxMFTptuXOs+/FVrtfxJ4IuIzPpXk2qwxENkF5mcsp2GD/A+daseW97ft1H8ot33MqP9B8Ul3xW5vSQFPMZ11b6pn1LgeKjcZ91dSjl15fOQ7Fgcg7EnTgj0xVF+gnhqw8OubpCxkk+zI2ABj1adBPnzFznxFXqG01PHEGYDfJU4OmNcdfDdkrfj63LLl71VmajOkSnGVQ4LbNyzgdW7pBwPOmdzwYopYT4UeMqrge9k0/rSeSxSZ3AEM7hdDcqYczRqyVIOMDPrVnyVlT8doZ3k3LTWzuyqdQUlSCcFQdRGfvHq2KwteNxSEBXGWHQ907Y238d+nofKoJ4NpLMkskLRnDB9JCjZtOPZ04bw8+tE0Ep0shhmaMuRsis2cBVz0Q7vlhjr0rqOvTme/ZlPGJQCjjKnIIww3BGCAeh946VstbfQuM5JJJPTJPj6enuqstYacr9Xni1DSojk7u4wSxzgdR18vfW0XUiagtzGASQOcoG+/stnVkAA7+Z69A63tO7ceO+llhtHlkcRvoZIx3vIyvvj+2I/mrC/e53gmS2nV1PdLNGzLqOME504Hmck5wdjWq2GwYvpkKjU0blc6RucA4IGfEeNe3dsZB9oUm6fxYwTgbgBo9J8fWqr45mdraZKxGpKru1ntZxo1GTOInADc1c7K4yAxxgE7eZ6Bg5FwTzJHGDqYsAcjuDSQCcZHcODWrhaG3YsEeTGoIvOJUA4wAJcbjGM56GsoLTuRxHfOhW2znJGsnP91cYsc03MuLa9Vn2Zyz8mKFGDElctgZIIAySB6saBpbI2Ok7gefrW7il0FLN1KgDHmTuF/Wln+l6V5mrRJ1Z87HxIYdCKpltj0nwx6RjrufTqazY1FW61AMMEeBBBB9xHWt0IJpBKfb1OWokK1LWunL2iiigxcbVWe1kX2QcdY3DD/8AvlVnNKuM22uJ181PzxkUHMfpMsBNwy9Ubtbzx3SAbYjmXDMfPfnn4U6+i6/MvBYiXErwMS2CFIAbXoJbAGEb3etZLaCdWiwT9cspYjjxa3bKAn3TPj3Gqv8A8OXEE03UBJLtpfBIK4AKnA6jZhnPXHpUWiLRqR0nh/FhO2mIqds57zL0z1AA+R8DvTJOGN96U+GyKqjbruQxwffWPGOKxwIQZFidlOjuljnGA2hQSQDjwrnjdsropyWdgXyRIcKTpwOWCoygJK97APXpWevi4q/RrxYcmWNx6dKTg8Q6rqO27sz9Nwe8TvUqOMDYAD3DH7Umg7QpywAxc4QayMqdRVSxIwOrHy9k179amYvAwOoj+JHgaFfIDDIwWG59cHyq+IiPUMsnVcU+mPiunhukbNfXjtjOdUcHcDL79EB+NXa54pJHayTa2EccTyFlBBJAJBKtkr5BfQ/HmP0tWkjXXDrCBdUsECgLqAHMcjfUxA3KDxrpDo/Y6yWHhFoix8vm6XZdycnMjFtZJGcD3ZqwcDjzPI3giKo97ks36LHWHEkw8adeVHucDcsQoOfcjbfzVps+KLFFMN1lYuyhgVUkLpTvsNG+lfHxq3/BTM7yKd9I/Gp5GktzmJMMFTVo1+UhkHgeox032yNt30W8OmaYyPGVjhXQsmciRiozgZyPHO2NhTbi685YxcoZSpJE9uUJ0qoLAjYYOQB5kE4GBl9Z8YiFrIbdWQQLgKUK4YoGVd+vUZO+5rPFZ325rjtymbTuPcF6MJHB8JZtWfDSrFgT6aYxXi8SMjkGCG6AOcxlQygkYyHwWwD7Q8h515FwsvmFCO5AwGfZy2I01Y3wdMmfeaRcC4LLazBo+YuEK6biUzaXIwSqqNTA4UdfujFd58kU9rcVdxv7n4lgAGoXNrk4OrUyAkZwdetQOm+APWtVzbxljqKTIIxJrKAHDFj7iCEz0FSpLW8cYLuyvkFXSAIQfBguHUdfHNabyIO0iDo7rCMeCDTGce7v1ODLN/pMf7RlpEQgp2WC4cW8iZAbMUgbGR7JRmB8egHWp/1pRsSUxth1aP8A7wP0rR2k4tNic21zGCuFCatLppOGIUjDHPXOdvlTDh3aGd44zJaO2tVOUZWXJAznJAHUdduu+1WxktEbczhiWtTnpvW/h8eqdNvZDP06YAUb+ffPyNRriWKRoXij0ald2ymh8Aqi6h6ksd/w1O4Mu8r+QVB18AWPpjvr8q7tfdNq6U1fTXcxGSZX1d1c93wJ6BvhUhjXiHGxHxqB2hH2Ua5xzpkT3qCZJAfQpG4rI2INpGjXcnLUKqAA6RgMzfeIG2eo6VZbaKq/2XTUskh6yOT8B0/c1abdKmHLdGlbaBRUgooooCotwtSq0zLQUW2blSL1+wulG34ZtUW/pl1b+2qB2F/5DtLPahRpkkdFwudCEGVN+oGCo9dq6Lx+xZnuI0JVpoGKEdRIoypHqCtUDtxaXDcbs7qxj1NcxRSLglV2IJLt0Axgb/I9KDs99wSGZlaVNZUYGS2ME5wQDg/Gq+/0exu+ZcMuskINSBVOQMMuGB6YIIxgVb8VAu+O28RAknjUnoC41H3L1NFtc16xxiemcHC0WNoz31bYh8EEYxp0gAAegFbre1VBhc+AyWZjgdBqYk7b/Ok7dsEIzDDcTeoiMK/muNA+IzS+77XzDosEO335DK4PqkYwfzUVGvaRQY44hgc+aNCCNmUNzHX4oj1x6wQcQ7VSvrOiCTYYznkbac7YGtSc71frXi0rXCzTTCSOC3lnKCIRoG2RGGcuCRzhuxqh/wDDxZiW6urh8tIqqNWTtzmYtkYwS2knO/TwoOq8X4fOZi8aAqyqCQ66sr5o648SNjW5+DygbFG9DqX4Z3z78V5xbtbHBLy2VzsDqGCMnwwSM1VeC9v5Y1dZ9UzgAglVjA6gsSBuM4xha6i8x9VseHbJXlo/m4ewJLQHx7yhW2Hj3Dr393hWg49nmOoJGUZjg6cNj7UFvLoatNlMzxqzqUYgEqd8Hyra8YOxAPvGa7+T7wyzi11Eq1azvE7ugVtYUYYkbJq6EZ/EfDxrfe8WEiFJIpFBIyUIfYEEgaGDjOMZA8aYycEhP3NJ80JTwx90jO3nUduA/hkbw2cK3v3GDv60maW9oit6+ibh3H7hSOZJAyBu8WDROE3YsquFJx7IB36E+u7gsZaSDUO9hpW9+N8/3S/pUqThMw8EcbdGKn12YEY+NQ5rcghnjljYDAYagQCemqEkeAOM+VTEV1OpRM23G4T+0XZ22kjkkkQqQjEvHs+ynfHRj7xXNuA8IuL62hWyvJI1hAZsuRkOGCOpwTkaDlT4j1q+xX0nRZ9XhpkCP6EHADHy3NZcJkFqmiK3hVOuIvs9/PBBH61HC2ncZKvbjJmfJ1FQkecYyVUsT8TJ+lT+G7W4I++xbx6EnHX0ApO8jBHcjDsWbBI2LE6VJGR+EbU9uRoWOJck4Cjz2AGSfh1pk6rEOcXdpswtV1uRjujqf8Ul7Y3B58ag4WGCV2H88jJFGflzvnVtt4Ai4FUHjx5lxPjOXkigG+xWJC5I/umYH+mqV6wcAttEMY/lB+e9PoRUG2Typig2qUMqKKKAooooCsXFZUUFc4/9nLBL4KxVj6HHX9aQ2dy0UawxXJ0R92P6vbrrEYJ0oWmLg4GBkKOlXm4s1cYdQwznBGRnzrxLQDYAD3AD9qCkPYySnJinl9Z530//AGwVT4YqVZ8AmUYTk26+UMaj9gKt31eshBQVodlw28kkknvbAqJxrg8UMDlUAOwB3J3PmauXKFI+09ozIgVC41gsB5Dw+NBRO1rm34bxKQBtRSG0GM9FXUzDy3nfJ/k9Ka/QhwZ4OG/axmNpHLAMAG04GCds4J1EZ86mSXCKzFZbm2LsXZSFljJJycLIraQfTFTYOOTj2JLWfyB1wED1I15PwFA+4rY82JkBALDGSNWPPaqb/wCgJElMiyMcYGFCDUNJwy5J3DE7HGxz5VYF7TsP4trMo/FGUmT39xtf+2pFv2rtXIHOVS3RZQ0Ln3LKFb9KLaZr0rNaz1KPypUkjjZ20S62LHGUYKCsed85LMev/Tx0NYRcUlW3OFJYAlHcqAw1ZwMkDODgZO5HXxp9gOPBh8CK13VmsgAYZAOR6Ee/aiotte0aYHMJB/FoYLnrp3Gc/DrmnFQZeDofMA+0PBs9c+efXNbrixV8ElwQMAq7IfjpIB+IoNN9LOrAxosi43XUFfO/Qnby/Wtf+uANpeKVN27xTKELnv6gSAMDO/nW76pKPZmJ9JEVv1XSfnQZpl6xo4/kfSfyuMf7qDTFe21xkAxvtuGAJ38CD+vrXr8DiOSpZDv7LnGT/K2V/StN4IJBieFl3HtR+Rz7ceRj41I4dHCGYxMDqwCA5I7owMKTttU7mETET7R/9CbUv2mVDAkFQCQCCACMDqN9qarbjVr8cYHoKzrOkzM+yIiPTxmwMnoK5vwJ+c9u+CNYe5IbqDO5kCn3AqPhVx7XXDJZT6CA7IY0z+OTuL+rCkPAoRz5ivsx6Yl9yjH/AOIqErPbLU4VGtlqVQFFFFAUUUUBRRRQFFFFAUUUUBWDLWdFBHkgB6jPv3pZc9nYX6xqD5r3T+lO68xQVZ+y+n+HLInxyK0y8NugMao5h5OuD+2DVuMYrAw0FBPDhH1tXhx962dovjiIgfOt8HGHU9y8kXbAS4iWRR6llCufi9XQ29R5+Hq3tKre8A/vQJoO0Nx+CCcY6xymNyf6HBUfmqSva5B/GhuIfDvRGQfmgLjHqcVjP2WhPRNJ/lJH6VGPZ6Rf4U7j0bvCgdWfHbeUkRzRuR1AcZB8iOoNTsVS7zhU7DEsMFwB+JVJ94DDaogURHIS6tz/APClcp+RiU/Sgv1aZ7KN/bRW/qUH96qdpx6UYC3aSeYniCsfIao9IH5TTCLtJOBmS1EnmbaZH/2y8s0FiRfKtlIo+2Fv/wBQvCQMnnRvGo98hGj5NTW1v45BmN1cHfKsG/agSdr5x/y8ex1SGRgfwQIX1D3PyvnUTspCRCGPV2LH9v8AFRu1c4a5k87e3CjbxupCSAfHu24+Y86f8MtdEaL5KB8cb0DK3FbqwiFZ0BRRRQFFFFAUUUUBRRRQFFFFAUUUUBRRRQFFFFAUUUUHhWsTEKzooNJgrBrepNFAqueDRv7Uat6lRn59aWy9k4vua0P8rH/NWfFYlKCqNwa4T2J9Q8pBn9d6gzcIYnVLZxSN4vHhX/OuG/WruYq85FBRo7VCyxIkymSVWk5zvISFUAAM5JwADt06+dXVErbyqyC0HqivaKKAooooCiiigKKKKAooooCiiigKKKKAooooCiiigKKKKAooooCiiigKKKKAooooCiiigKKKKAooooP/2Q=="/>
          <p:cNvSpPr>
            <a:spLocks noChangeAspect="1" noChangeArrowheads="1"/>
          </p:cNvSpPr>
          <p:nvPr/>
        </p:nvSpPr>
        <p:spPr bwMode="auto">
          <a:xfrm>
            <a:off x="307975" y="-800100"/>
            <a:ext cx="22860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073" y="762000"/>
            <a:ext cx="4191000" cy="25431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7975" y="195262"/>
            <a:ext cx="4638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</a:rPr>
              <a:t>Students working on textile, costumes, accessories, fiber art  projects.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00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Advanced clothing construction </a:t>
            </a:r>
            <a:r>
              <a:rPr lang="en-US" dirty="0" smtClean="0">
                <a:solidFill>
                  <a:srgbClr val="C00000"/>
                </a:solidFill>
              </a:rPr>
              <a:t>11-12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C00000"/>
                </a:solidFill>
              </a:rPr>
              <a:t>Prerequisite: Textile &amp; Clothing Construction</a:t>
            </a:r>
          </a:p>
          <a:p>
            <a:r>
              <a:rPr lang="en-US" dirty="0" smtClean="0"/>
              <a:t>1 Credit</a:t>
            </a:r>
          </a:p>
          <a:p>
            <a:r>
              <a:rPr lang="en-US" dirty="0" smtClean="0"/>
              <a:t>Are you interested in careers in clothing design or tailoring? </a:t>
            </a:r>
          </a:p>
          <a:p>
            <a:r>
              <a:rPr lang="en-US" dirty="0" smtClean="0"/>
              <a:t>Do you want to learn advanced sewing techniques like sewing evening wear, fitted complex garments, pattern drafting and draping? </a:t>
            </a:r>
          </a:p>
          <a:p>
            <a:r>
              <a:rPr lang="en-US" dirty="0" smtClean="0"/>
              <a:t>In this class you will select projects to work on challenging projects that advance your sewing skills.  </a:t>
            </a:r>
          </a:p>
          <a:p>
            <a:r>
              <a:rPr lang="en-US" dirty="0" smtClean="0"/>
              <a:t>You will learn to design and draft your own patterns.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94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Advanced clothing construction </a:t>
            </a:r>
            <a:r>
              <a:rPr lang="en-US" dirty="0" smtClean="0">
                <a:solidFill>
                  <a:srgbClr val="C00000"/>
                </a:solidFill>
              </a:rPr>
              <a:t>11-12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86"/>
          <a:stretch/>
        </p:blipFill>
        <p:spPr>
          <a:xfrm rot="5400000">
            <a:off x="3031547" y="3521653"/>
            <a:ext cx="2985655" cy="3105150"/>
          </a:xfrm>
          <a:prstGeom prst="rect">
            <a:avLst/>
          </a:prstGeom>
        </p:spPr>
      </p:pic>
      <p:pic>
        <p:nvPicPr>
          <p:cNvPr id="1026" name="Picture 2" descr="C:\Users\mohkar\AppData\Local\Microsoft\Windows\Temporary Internet Files\Content.Outlook\W1KJCCI6\photo (9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64"/>
          <a:stretch/>
        </p:blipFill>
        <p:spPr bwMode="auto">
          <a:xfrm rot="5400000">
            <a:off x="5070475" y="1744807"/>
            <a:ext cx="3775364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ohkar\AppData\Local\Microsoft\Windows\Temporary Internet Files\Content.Outlook\W1KJCCI6\photo (7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7"/>
          <a:stretch/>
        </p:blipFill>
        <p:spPr bwMode="auto">
          <a:xfrm rot="5400000">
            <a:off x="-924791" y="1967345"/>
            <a:ext cx="4572000" cy="288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11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Chef’s Course </a:t>
            </a:r>
            <a:r>
              <a:rPr lang="en-US" dirty="0" smtClean="0">
                <a:solidFill>
                  <a:srgbClr val="C00000"/>
                </a:solidFill>
              </a:rPr>
              <a:t>11-12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Prerequisite: Food Preparation</a:t>
            </a:r>
          </a:p>
          <a:p>
            <a:r>
              <a:rPr lang="en-US" dirty="0" smtClean="0"/>
              <a:t>1 credit</a:t>
            </a:r>
          </a:p>
          <a:p>
            <a:endParaRPr lang="en-US" dirty="0"/>
          </a:p>
        </p:txBody>
      </p:sp>
      <p:pic>
        <p:nvPicPr>
          <p:cNvPr id="5" name="Picture 6" descr="DSC01615"/>
          <p:cNvPicPr>
            <a:picLocks noChangeAspect="1" noChangeArrowheads="1"/>
          </p:cNvPicPr>
          <p:nvPr/>
        </p:nvPicPr>
        <p:blipFill>
          <a:blip r:embed="rId2" cstate="print"/>
          <a:srcRect l="6775" r="6775" b="5080"/>
          <a:stretch>
            <a:fillRect/>
          </a:stretch>
        </p:blipFill>
        <p:spPr bwMode="auto">
          <a:xfrm>
            <a:off x="609600" y="2971800"/>
            <a:ext cx="3886200" cy="320040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286000"/>
            <a:ext cx="3086100" cy="41148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Foreign foods we Make!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South America 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Mexico 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Middle East 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Israel 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Africa 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Greece 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Spain 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Italy 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British Isles 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Germany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France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Scandinavia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Russia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India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China </a:t>
            </a:r>
          </a:p>
          <a:p>
            <a:pPr marL="0" lvl="0" indent="0" fontAlgn="base"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Japan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Entertaining Unit!!</a:t>
            </a:r>
            <a:endParaRPr lang="en-US" dirty="0"/>
          </a:p>
        </p:txBody>
      </p:sp>
      <p:pic>
        <p:nvPicPr>
          <p:cNvPr id="4" name="Picture 4" descr="DSC0161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7795" b="15546"/>
          <a:stretch>
            <a:fillRect/>
          </a:stretch>
        </p:blipFill>
        <p:spPr bwMode="auto">
          <a:xfrm rot="411514">
            <a:off x="120121" y="1407813"/>
            <a:ext cx="4572000" cy="2285737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5" name="Picture 5" descr="DSC01623"/>
          <p:cNvPicPr>
            <a:picLocks noChangeAspect="1" noChangeArrowheads="1"/>
          </p:cNvPicPr>
          <p:nvPr/>
        </p:nvPicPr>
        <p:blipFill>
          <a:blip r:embed="rId3" cstate="print"/>
          <a:srcRect l="7925" t="11659" r="14293"/>
          <a:stretch>
            <a:fillRect/>
          </a:stretch>
        </p:blipFill>
        <p:spPr bwMode="auto">
          <a:xfrm rot="-529982">
            <a:off x="4641716" y="953607"/>
            <a:ext cx="3733800" cy="318135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6" name="Picture 8" descr="DSC01628"/>
          <p:cNvPicPr>
            <a:picLocks noChangeAspect="1" noChangeArrowheads="1"/>
          </p:cNvPicPr>
          <p:nvPr/>
        </p:nvPicPr>
        <p:blipFill>
          <a:blip r:embed="rId4" cstate="print"/>
          <a:srcRect t="30205"/>
          <a:stretch>
            <a:fillRect/>
          </a:stretch>
        </p:blipFill>
        <p:spPr bwMode="auto">
          <a:xfrm rot="256267">
            <a:off x="1763373" y="3756673"/>
            <a:ext cx="4800600" cy="251460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Gingerbread houses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95400"/>
            <a:ext cx="7086600" cy="531495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Practice your skills at cake decorating!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752600"/>
            <a:ext cx="2845593" cy="3794125"/>
          </a:xfrm>
          <a:ln w="22225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828800"/>
            <a:ext cx="3257550" cy="4343400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Early Childhood –</a:t>
            </a:r>
            <a:r>
              <a:rPr lang="en-US" dirty="0" smtClean="0">
                <a:solidFill>
                  <a:srgbClr val="C00000"/>
                </a:solidFill>
              </a:rPr>
              <a:t> 11-12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4525963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Prerequisite: Child Development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2 Credits – Double Period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Work with elementary teacher every other day</a:t>
            </a:r>
          </a:p>
          <a:p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Picture 7" descr="DSC03472"/>
          <p:cNvPicPr>
            <a:picLocks noChangeAspect="1" noChangeArrowheads="1"/>
          </p:cNvPicPr>
          <p:nvPr/>
        </p:nvPicPr>
        <p:blipFill>
          <a:blip r:embed="rId2" cstate="print"/>
          <a:srcRect l="33340" t="16875" r="4602"/>
          <a:stretch>
            <a:fillRect/>
          </a:stretch>
        </p:blipFill>
        <p:spPr bwMode="auto">
          <a:xfrm>
            <a:off x="1219200" y="3352800"/>
            <a:ext cx="3186113" cy="32004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5" name="Picture 8" descr="DSC03502"/>
          <p:cNvPicPr>
            <a:picLocks noChangeAspect="1" noChangeArrowheads="1"/>
          </p:cNvPicPr>
          <p:nvPr/>
        </p:nvPicPr>
        <p:blipFill>
          <a:blip r:embed="rId3" cstate="print"/>
          <a:srcRect r="7397"/>
          <a:stretch>
            <a:fillRect/>
          </a:stretch>
        </p:blipFill>
        <p:spPr bwMode="auto">
          <a:xfrm>
            <a:off x="5029200" y="3124200"/>
            <a:ext cx="2438400" cy="3511296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Ways to Keep Children Healthy and Safe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6" descr="DSC0005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974" t="12570" r="32420" b="3976"/>
          <a:stretch>
            <a:fillRect/>
          </a:stretch>
        </p:blipFill>
        <p:spPr bwMode="auto">
          <a:xfrm>
            <a:off x="381000" y="2133600"/>
            <a:ext cx="2839505" cy="4273379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5" name="Picture 7" descr="DSC00060"/>
          <p:cNvPicPr>
            <a:picLocks noChangeAspect="1" noChangeArrowheads="1"/>
          </p:cNvPicPr>
          <p:nvPr/>
        </p:nvPicPr>
        <p:blipFill>
          <a:blip r:embed="rId3" cstate="print"/>
          <a:srcRect l="17894" t="16931" r="45984"/>
          <a:stretch>
            <a:fillRect/>
          </a:stretch>
        </p:blipFill>
        <p:spPr bwMode="auto">
          <a:xfrm>
            <a:off x="6400800" y="2209800"/>
            <a:ext cx="2516187" cy="4340225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6" name="Picture 5" descr="cody post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0" y="2667000"/>
            <a:ext cx="3657600" cy="2743200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Food Science experiments with every lab</a:t>
            </a:r>
            <a:endParaRPr lang="en-US" dirty="0"/>
          </a:p>
        </p:txBody>
      </p:sp>
      <p:pic>
        <p:nvPicPr>
          <p:cNvPr id="1026" name="Picture 2" descr="http://tinkerlab.com/wp-content/uploads/2012/02/yeast-experi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1461"/>
            <a:ext cx="4495800" cy="306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thesciwiz.com/SCIWIZPHOTOS/kidsprograms/bot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99728"/>
            <a:ext cx="5033028" cy="235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0" y="30480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Making Rock Candy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30" name="Picture 6" descr="http://t1.gstatic.com/images?q=tbn:ANd9GcQAclue6h7C1iKz6NPKvKzlvwV3vQ4Vyp6FvlieDFhb4Vtk6jRnA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724400"/>
            <a:ext cx="4571996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00600" y="60960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Baking soda 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Bombs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32" name="Picture 8" descr="http://t3.gstatic.com/images?q=tbn:ANd9GcQUl70WGfGm3cG0DBss_AFD11aMhrNmcfUNqFokyL_she73uyc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642" y="1299728"/>
            <a:ext cx="4491470" cy="304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00377" y="1371600"/>
            <a:ext cx="224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Diffusion &amp; Osmosis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37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Department of Welfare Regulations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Content Placeholder 5" descr="8FF1F1C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371600"/>
            <a:ext cx="3230683" cy="4525962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38200" y="5791200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How many regulations did they break?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Child’s Literacy</a:t>
            </a:r>
            <a:endParaRPr lang="en-US" dirty="0"/>
          </a:p>
        </p:txBody>
      </p:sp>
      <p:pic>
        <p:nvPicPr>
          <p:cNvPr id="4" name="Picture 7" descr="DSC0058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00200"/>
            <a:ext cx="3811385" cy="2859578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5" name="Picture 5" descr="DSC0059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429000"/>
            <a:ext cx="4065588" cy="3049588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Bulletin Boards</a:t>
            </a:r>
            <a:endParaRPr lang="en-US" dirty="0"/>
          </a:p>
        </p:txBody>
      </p:sp>
      <p:pic>
        <p:nvPicPr>
          <p:cNvPr id="4" name="Picture 11" descr="DSC0299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33600"/>
            <a:ext cx="4418215" cy="3312622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6" name="Picture 8" descr="DSC000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133600"/>
            <a:ext cx="2857500" cy="381000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 Box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4525963"/>
          </a:xfrm>
        </p:spPr>
        <p:txBody>
          <a:bodyPr/>
          <a:lstStyle/>
          <a:p>
            <a:r>
              <a:rPr lang="en-US" dirty="0" smtClean="0"/>
              <a:t>Develop 8 activities based on one theme</a:t>
            </a:r>
            <a:endParaRPr lang="en-US" dirty="0"/>
          </a:p>
        </p:txBody>
      </p:sp>
      <p:pic>
        <p:nvPicPr>
          <p:cNvPr id="4" name="Picture 3" descr="SANY00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905000"/>
            <a:ext cx="3429000" cy="2571750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pic>
        <p:nvPicPr>
          <p:cNvPr id="5" name="Picture 4" descr="SANY0056.JPG"/>
          <p:cNvPicPr>
            <a:picLocks noChangeAspect="1"/>
          </p:cNvPicPr>
          <p:nvPr/>
        </p:nvPicPr>
        <p:blipFill>
          <a:blip r:embed="rId3" cstate="print"/>
          <a:srcRect l="14815" r="9259"/>
          <a:stretch>
            <a:fillRect/>
          </a:stretch>
        </p:blipFill>
        <p:spPr>
          <a:xfrm>
            <a:off x="5486400" y="1981200"/>
            <a:ext cx="3124200" cy="3086100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pic>
        <p:nvPicPr>
          <p:cNvPr id="6" name="Picture 5" descr="SANY0043.JPG"/>
          <p:cNvPicPr>
            <a:picLocks noChangeAspect="1"/>
          </p:cNvPicPr>
          <p:nvPr/>
        </p:nvPicPr>
        <p:blipFill>
          <a:blip r:embed="rId4" cstate="print"/>
          <a:srcRect l="15000" r="21250"/>
          <a:stretch>
            <a:fillRect/>
          </a:stretch>
        </p:blipFill>
        <p:spPr>
          <a:xfrm>
            <a:off x="3200400" y="3352800"/>
            <a:ext cx="2785110" cy="3276600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Field Trips to early Learning Centers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Kutztown University</a:t>
            </a:r>
          </a:p>
          <a:p>
            <a:r>
              <a:rPr lang="en-US" dirty="0" smtClean="0"/>
              <a:t>Reading Hospital Child Development Center</a:t>
            </a:r>
          </a:p>
          <a:p>
            <a:r>
              <a:rPr lang="en-US" dirty="0" smtClean="0"/>
              <a:t>The Goddard School </a:t>
            </a:r>
          </a:p>
          <a:p>
            <a:r>
              <a:rPr lang="en-US" dirty="0" smtClean="0"/>
              <a:t>Montessori Country Day School</a:t>
            </a:r>
          </a:p>
          <a:p>
            <a:r>
              <a:rPr lang="en-US" dirty="0" err="1" smtClean="0"/>
              <a:t>Vallone’s</a:t>
            </a:r>
            <a:r>
              <a:rPr lang="en-US" dirty="0" smtClean="0"/>
              <a:t> Family Child Care</a:t>
            </a:r>
          </a:p>
          <a:p>
            <a:r>
              <a:rPr lang="en-US" dirty="0" smtClean="0"/>
              <a:t>Millersville University</a:t>
            </a:r>
          </a:p>
          <a:p>
            <a:endParaRPr lang="en-US" dirty="0"/>
          </a:p>
        </p:txBody>
      </p:sp>
      <p:pic>
        <p:nvPicPr>
          <p:cNvPr id="4" name="Picture 3" descr="DSC002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0" y="3962400"/>
            <a:ext cx="3581400" cy="2686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Final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Career Portfolio</a:t>
            </a:r>
            <a:endParaRPr lang="en-US" dirty="0"/>
          </a:p>
        </p:txBody>
      </p:sp>
      <p:pic>
        <p:nvPicPr>
          <p:cNvPr id="4" name="Picture 3" descr="KH 1.jpg"/>
          <p:cNvPicPr>
            <a:picLocks noChangeAspect="1"/>
          </p:cNvPicPr>
          <p:nvPr/>
        </p:nvPicPr>
        <p:blipFill>
          <a:blip r:embed="rId2" cstate="print"/>
          <a:srcRect l="5682"/>
          <a:stretch>
            <a:fillRect/>
          </a:stretch>
        </p:blipFill>
        <p:spPr>
          <a:xfrm>
            <a:off x="4419600" y="609600"/>
            <a:ext cx="3794704" cy="563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Student Instructional Aide – </a:t>
            </a:r>
            <a:r>
              <a:rPr lang="en-US" dirty="0" smtClean="0">
                <a:solidFill>
                  <a:srgbClr val="C00000"/>
                </a:solidFill>
              </a:rPr>
              <a:t>12</a:t>
            </a:r>
            <a:r>
              <a:rPr lang="en-US" baseline="30000" dirty="0" smtClean="0">
                <a:solidFill>
                  <a:srgbClr val="C00000"/>
                </a:solidFill>
              </a:rPr>
              <a:t>th</a:t>
            </a:r>
            <a:r>
              <a:rPr lang="en-US" dirty="0" smtClean="0">
                <a:solidFill>
                  <a:srgbClr val="C00000"/>
                </a:solidFill>
              </a:rPr>
              <a:t> only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Prerequisite: Senior and Application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1 Credit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6" descr="DSC02773"/>
          <p:cNvPicPr>
            <a:picLocks noChangeAspect="1" noChangeArrowheads="1"/>
          </p:cNvPicPr>
          <p:nvPr/>
        </p:nvPicPr>
        <p:blipFill>
          <a:blip r:embed="rId2" cstate="print"/>
          <a:srcRect t="32011"/>
          <a:stretch>
            <a:fillRect/>
          </a:stretch>
        </p:blipFill>
        <p:spPr bwMode="auto">
          <a:xfrm>
            <a:off x="3352800" y="2362200"/>
            <a:ext cx="4267200" cy="3868262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Die cut Project</a:t>
            </a:r>
            <a:endParaRPr lang="en-US" dirty="0"/>
          </a:p>
        </p:txBody>
      </p:sp>
      <p:pic>
        <p:nvPicPr>
          <p:cNvPr id="4" name="Content Placeholder 3" descr="DSC021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828800"/>
            <a:ext cx="4754034" cy="3565525"/>
          </a:xfrm>
          <a:ln w="50800">
            <a:solidFill>
              <a:schemeClr val="accent1"/>
            </a:solidFill>
          </a:ln>
        </p:spPr>
      </p:pic>
      <p:pic>
        <p:nvPicPr>
          <p:cNvPr id="5" name="Picture 4" descr="DSC021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1600200"/>
            <a:ext cx="3086099" cy="4114800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Bulletin Boards are Fun</a:t>
            </a:r>
            <a:endParaRPr lang="en-US" dirty="0"/>
          </a:p>
        </p:txBody>
      </p:sp>
      <p:pic>
        <p:nvPicPr>
          <p:cNvPr id="4" name="Content Placeholder 3" descr="SANY12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447800"/>
            <a:ext cx="3855508" cy="2891631"/>
          </a:xfrm>
          <a:ln w="50800">
            <a:solidFill>
              <a:schemeClr val="accent1"/>
            </a:solidFill>
          </a:ln>
        </p:spPr>
      </p:pic>
      <p:pic>
        <p:nvPicPr>
          <p:cNvPr id="5" name="Picture 4" descr="SANY12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522126" y="1183474"/>
            <a:ext cx="3981394" cy="2986046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pic>
        <p:nvPicPr>
          <p:cNvPr id="6" name="Picture 5" descr="SANY12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43200" y="3581400"/>
            <a:ext cx="4114800" cy="3086100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Instructional Games</a:t>
            </a:r>
            <a:endParaRPr lang="en-US" dirty="0"/>
          </a:p>
        </p:txBody>
      </p:sp>
      <p:pic>
        <p:nvPicPr>
          <p:cNvPr id="6" name="Picture 4" descr="lauren's gam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447800"/>
            <a:ext cx="3393649" cy="4525962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7" name="Picture 6" descr="DSC013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1905000"/>
            <a:ext cx="3810000" cy="28575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Use your new knowledge </a:t>
            </a:r>
            <a:br>
              <a:rPr lang="en-US" dirty="0" smtClean="0"/>
            </a:br>
            <a:r>
              <a:rPr lang="en-US" dirty="0" smtClean="0"/>
              <a:t>to cook some great food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191000"/>
            <a:ext cx="1645444" cy="21939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306"/>
          <a:stretch/>
        </p:blipFill>
        <p:spPr>
          <a:xfrm>
            <a:off x="5628409" y="1447800"/>
            <a:ext cx="3429000" cy="27292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4" r="21661"/>
          <a:stretch/>
        </p:blipFill>
        <p:spPr>
          <a:xfrm>
            <a:off x="1" y="3581400"/>
            <a:ext cx="2498698" cy="32696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063" y="1498600"/>
            <a:ext cx="3124200" cy="4165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82045" y="6470072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….. And take turns cleaning up too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18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Storytelling Project</a:t>
            </a:r>
            <a:endParaRPr lang="en-US" dirty="0"/>
          </a:p>
        </p:txBody>
      </p:sp>
      <p:pic>
        <p:nvPicPr>
          <p:cNvPr id="4" name="Picture 5" descr="762D07A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676400"/>
            <a:ext cx="3442582" cy="4525962"/>
          </a:xfrm>
          <a:prstGeom prst="rect">
            <a:avLst/>
          </a:prstGeom>
          <a:noFill/>
          <a:ln w="76200" algn="ctr">
            <a:solidFill>
              <a:srgbClr val="9933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Portfolio</a:t>
            </a:r>
            <a:endParaRPr lang="en-US" dirty="0"/>
          </a:p>
        </p:txBody>
      </p:sp>
      <p:pic>
        <p:nvPicPr>
          <p:cNvPr id="4" name="Picture 2" descr="5462DD4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7462" y="1554163"/>
            <a:ext cx="3461476" cy="452596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5800" y="1905000"/>
            <a:ext cx="190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Final Project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You Next year!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Mrs. Bednarik</a:t>
            </a:r>
          </a:p>
          <a:p>
            <a:pPr algn="ctr">
              <a:buNone/>
            </a:pPr>
            <a:r>
              <a:rPr lang="en-US" dirty="0" smtClean="0"/>
              <a:t>Mrs. McTish</a:t>
            </a:r>
          </a:p>
          <a:p>
            <a:pPr algn="ctr">
              <a:buNone/>
            </a:pPr>
            <a:r>
              <a:rPr lang="en-US" dirty="0" smtClean="0"/>
              <a:t>Mrs. Mohr</a:t>
            </a:r>
          </a:p>
          <a:p>
            <a:pPr algn="ctr">
              <a:buNone/>
            </a:pPr>
            <a:r>
              <a:rPr lang="en-US" dirty="0" smtClean="0"/>
              <a:t>Mrs. Moyer</a:t>
            </a:r>
          </a:p>
          <a:p>
            <a:pPr algn="ctr">
              <a:buNone/>
            </a:pPr>
            <a:endParaRPr lang="en-US" dirty="0"/>
          </a:p>
        </p:txBody>
      </p:sp>
      <p:pic>
        <p:nvPicPr>
          <p:cNvPr id="40965" name="Picture 5" descr="C:\Documents and Settings\mctmar.WILSONSD\Local Settings\Temporary Internet Files\Content.IE5\LPUF7OV5\MC90044045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962400"/>
            <a:ext cx="1368425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Relationships –</a:t>
            </a:r>
            <a:r>
              <a:rPr lang="en-US" dirty="0" smtClean="0">
                <a:solidFill>
                  <a:srgbClr val="C00000"/>
                </a:solidFill>
              </a:rPr>
              <a:t> 9-12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 Credit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This course is about establishing good relationships with friends, family, teachers, boy/girl friends, and eventually husbands and wives.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Students will learn about……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Personal and individual differences</a:t>
            </a:r>
          </a:p>
          <a:p>
            <a:r>
              <a:rPr lang="en-US" dirty="0" smtClean="0"/>
              <a:t>Communication</a:t>
            </a:r>
          </a:p>
          <a:p>
            <a:r>
              <a:rPr lang="en-US" dirty="0" smtClean="0"/>
              <a:t>Current teen issues</a:t>
            </a:r>
          </a:p>
          <a:p>
            <a:r>
              <a:rPr lang="en-US" dirty="0" smtClean="0"/>
              <a:t>Insight on preparing and adjusting for marriage</a:t>
            </a:r>
          </a:p>
          <a:p>
            <a:r>
              <a:rPr lang="en-US" dirty="0" smtClean="0"/>
              <a:t>Parenting Decisions</a:t>
            </a:r>
          </a:p>
          <a:p>
            <a:r>
              <a:rPr lang="en-US" dirty="0" smtClean="0"/>
              <a:t>Pregnancy and childbirth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9D07A0D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4047" y="1554163"/>
            <a:ext cx="5908305" cy="4525962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2DA0EDF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828" y="914400"/>
            <a:ext cx="7300772" cy="5697809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199</TotalTime>
  <Words>817</Words>
  <Application>Microsoft Office PowerPoint</Application>
  <PresentationFormat>On-screen Show (4:3)</PresentationFormat>
  <Paragraphs>203</Paragraphs>
  <Slides>52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Trek</vt:lpstr>
      <vt:lpstr>Family and Consumer Sciences (FCS)</vt:lpstr>
      <vt:lpstr>Fcs  Courses at Wilson High School</vt:lpstr>
      <vt:lpstr>Investigating Foods – 9th Grade Only</vt:lpstr>
      <vt:lpstr>Food Science experiments with every lab</vt:lpstr>
      <vt:lpstr>Use your new knowledge  to cook some great food</vt:lpstr>
      <vt:lpstr>Understanding Relationships – 9-12</vt:lpstr>
      <vt:lpstr>Students will learn about……</vt:lpstr>
      <vt:lpstr>PowerPoint Presentation</vt:lpstr>
      <vt:lpstr>PowerPoint Presentation</vt:lpstr>
      <vt:lpstr>Take a Baby home for the night!!</vt:lpstr>
      <vt:lpstr>Fashion and Interior Design – 9-12 </vt:lpstr>
      <vt:lpstr>PowerPoint Presentation</vt:lpstr>
      <vt:lpstr>PowerPoint Presentation</vt:lpstr>
      <vt:lpstr>Food Preparation – 10-12</vt:lpstr>
      <vt:lpstr>Food Preparation Topics</vt:lpstr>
      <vt:lpstr>Additional topics…….</vt:lpstr>
      <vt:lpstr>Decorating cakes</vt:lpstr>
      <vt:lpstr>More Cakes!!!!!!!</vt:lpstr>
      <vt:lpstr>Gingerbread house construction</vt:lpstr>
      <vt:lpstr>Finished Houses!!!!!</vt:lpstr>
      <vt:lpstr>Child Development – 10-12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Final Project – Developmental Portfolio</vt:lpstr>
      <vt:lpstr>Textile and Clothing Construction 10-12</vt:lpstr>
      <vt:lpstr>PowerPoint Presentation</vt:lpstr>
      <vt:lpstr>PowerPoint Presentation</vt:lpstr>
      <vt:lpstr>PowerPoint Presentation</vt:lpstr>
      <vt:lpstr>PowerPoint Presentation</vt:lpstr>
      <vt:lpstr>Chef’s Course 11-12</vt:lpstr>
      <vt:lpstr>Foreign foods we Make!</vt:lpstr>
      <vt:lpstr>Entertaining Unit!!</vt:lpstr>
      <vt:lpstr>Gingerbread houses</vt:lpstr>
      <vt:lpstr>Practice your skills at cake decorating!</vt:lpstr>
      <vt:lpstr>Early Childhood – 11-12</vt:lpstr>
      <vt:lpstr>Ways to Keep Children Healthy and Safe </vt:lpstr>
      <vt:lpstr>Department of Welfare Regulations </vt:lpstr>
      <vt:lpstr>Child’s Literacy</vt:lpstr>
      <vt:lpstr>Bulletin Boards</vt:lpstr>
      <vt:lpstr>Theme Box project</vt:lpstr>
      <vt:lpstr>Field Trips to early Learning Centers</vt:lpstr>
      <vt:lpstr>Final Project</vt:lpstr>
      <vt:lpstr>Student Instructional Aide – 12th only</vt:lpstr>
      <vt:lpstr>Die cut Project</vt:lpstr>
      <vt:lpstr>Bulletin Boards are Fun</vt:lpstr>
      <vt:lpstr>Instructional Games</vt:lpstr>
      <vt:lpstr>Storytelling Project</vt:lpstr>
      <vt:lpstr>Professional Portfolio</vt:lpstr>
      <vt:lpstr>See You Next year!</vt:lpstr>
    </vt:vector>
  </TitlesOfParts>
  <Company>Wilson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and Consumer Sciences (FCS)</dc:title>
  <dc:creator>Technology Services Department</dc:creator>
  <cp:lastModifiedBy>Mary McTish</cp:lastModifiedBy>
  <cp:revision>28</cp:revision>
  <dcterms:created xsi:type="dcterms:W3CDTF">2010-12-07T18:37:08Z</dcterms:created>
  <dcterms:modified xsi:type="dcterms:W3CDTF">2014-01-13T15:58:23Z</dcterms:modified>
</cp:coreProperties>
</file>